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ink/ink2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3"/>
  </p:notesMasterIdLst>
  <p:handoutMasterIdLst>
    <p:handoutMasterId r:id="rId54"/>
  </p:handoutMasterIdLst>
  <p:sldIdLst>
    <p:sldId id="256" r:id="rId3"/>
    <p:sldId id="261" r:id="rId4"/>
    <p:sldId id="259" r:id="rId5"/>
    <p:sldId id="257" r:id="rId6"/>
    <p:sldId id="262" r:id="rId7"/>
    <p:sldId id="263" r:id="rId8"/>
    <p:sldId id="310" r:id="rId9"/>
    <p:sldId id="264" r:id="rId10"/>
    <p:sldId id="265" r:id="rId11"/>
    <p:sldId id="288" r:id="rId12"/>
    <p:sldId id="290" r:id="rId13"/>
    <p:sldId id="267" r:id="rId14"/>
    <p:sldId id="309" r:id="rId15"/>
    <p:sldId id="291" r:id="rId16"/>
    <p:sldId id="292" r:id="rId17"/>
    <p:sldId id="289" r:id="rId18"/>
    <p:sldId id="266" r:id="rId19"/>
    <p:sldId id="282" r:id="rId20"/>
    <p:sldId id="268" r:id="rId21"/>
    <p:sldId id="283" r:id="rId22"/>
    <p:sldId id="269" r:id="rId23"/>
    <p:sldId id="270" r:id="rId24"/>
    <p:sldId id="271" r:id="rId25"/>
    <p:sldId id="273" r:id="rId26"/>
    <p:sldId id="272" r:id="rId27"/>
    <p:sldId id="293" r:id="rId28"/>
    <p:sldId id="278" r:id="rId29"/>
    <p:sldId id="274" r:id="rId30"/>
    <p:sldId id="280" r:id="rId31"/>
    <p:sldId id="275" r:id="rId32"/>
    <p:sldId id="277" r:id="rId33"/>
    <p:sldId id="276" r:id="rId34"/>
    <p:sldId id="294" r:id="rId35"/>
    <p:sldId id="295" r:id="rId36"/>
    <p:sldId id="296" r:id="rId37"/>
    <p:sldId id="279" r:id="rId38"/>
    <p:sldId id="298" r:id="rId39"/>
    <p:sldId id="299" r:id="rId40"/>
    <p:sldId id="297" r:id="rId41"/>
    <p:sldId id="284" r:id="rId42"/>
    <p:sldId id="300" r:id="rId43"/>
    <p:sldId id="301" r:id="rId44"/>
    <p:sldId id="302" r:id="rId45"/>
    <p:sldId id="305" r:id="rId46"/>
    <p:sldId id="304" r:id="rId47"/>
    <p:sldId id="285" r:id="rId48"/>
    <p:sldId id="306" r:id="rId49"/>
    <p:sldId id="307" r:id="rId50"/>
    <p:sldId id="308" r:id="rId51"/>
    <p:sldId id="281" r:id="rId52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5"/>
    <p:restoredTop sz="71846"/>
  </p:normalViewPr>
  <p:slideViewPr>
    <p:cSldViewPr snapToGrid="0">
      <p:cViewPr varScale="1">
        <p:scale>
          <a:sx n="79" d="100"/>
          <a:sy n="79" d="100"/>
        </p:scale>
        <p:origin x="1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50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D476B-9AD4-4ACC-8E58-07A4AED72D3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17D0EF7-06F5-4338-93AE-2AFA25966C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Why?</a:t>
          </a:r>
        </a:p>
      </dgm:t>
    </dgm:pt>
    <dgm:pt modelId="{798FE2F6-710C-445E-9C2B-7D620F0DB492}" type="parTrans" cxnId="{FE0F9E25-5D75-40DF-999B-460EE6C35B0A}">
      <dgm:prSet/>
      <dgm:spPr/>
      <dgm:t>
        <a:bodyPr/>
        <a:lstStyle/>
        <a:p>
          <a:endParaRPr lang="en-US"/>
        </a:p>
      </dgm:t>
    </dgm:pt>
    <dgm:pt modelId="{3E4F6F5B-34D6-4A9B-A1C0-989EDEFD9252}" type="sibTrans" cxnId="{FE0F9E25-5D75-40DF-999B-460EE6C35B0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096E496-6045-4EE6-AE40-45407F6154E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How?</a:t>
          </a:r>
          <a:endParaRPr lang="en-US" dirty="0"/>
        </a:p>
      </dgm:t>
    </dgm:pt>
    <dgm:pt modelId="{17BBA48D-8D75-4997-9A30-F2CFDF82F3F1}" type="parTrans" cxnId="{3A94C843-E8C0-4A0A-AC44-AB4D0BA3A196}">
      <dgm:prSet/>
      <dgm:spPr/>
      <dgm:t>
        <a:bodyPr/>
        <a:lstStyle/>
        <a:p>
          <a:endParaRPr lang="en-US"/>
        </a:p>
      </dgm:t>
    </dgm:pt>
    <dgm:pt modelId="{F2345053-BBF4-4B1E-B3BE-6F75839C1C4C}" type="sibTrans" cxnId="{3A94C843-E8C0-4A0A-AC44-AB4D0BA3A19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BB6DF0-BB68-491F-B4F3-400F83B8B8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Content entities</a:t>
          </a:r>
        </a:p>
      </dgm:t>
    </dgm:pt>
    <dgm:pt modelId="{A75A2044-CE55-4EA8-97B5-6201F168E99A}" type="parTrans" cxnId="{C922D550-2FC2-43FB-A2A7-120D12EE4193}">
      <dgm:prSet/>
      <dgm:spPr/>
      <dgm:t>
        <a:bodyPr/>
        <a:lstStyle/>
        <a:p>
          <a:endParaRPr lang="en-US"/>
        </a:p>
      </dgm:t>
    </dgm:pt>
    <dgm:pt modelId="{6502538C-FA22-47C0-9853-2BE96023B149}" type="sibTrans" cxnId="{C922D550-2FC2-43FB-A2A7-120D12EE41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A27A35B-C75B-40F6-89AF-BFD4A9D80F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cases</a:t>
          </a:r>
        </a:p>
      </dgm:t>
    </dgm:pt>
    <dgm:pt modelId="{6B78EF8C-799A-4545-86CD-D162A7DF35D8}" type="parTrans" cxnId="{A5B5C342-9E92-43F7-9BAE-43A9F021EF2D}">
      <dgm:prSet/>
      <dgm:spPr/>
      <dgm:t>
        <a:bodyPr/>
        <a:lstStyle/>
        <a:p>
          <a:endParaRPr lang="en-US"/>
        </a:p>
      </dgm:t>
    </dgm:pt>
    <dgm:pt modelId="{8B23B0CA-9ADE-4BC6-9CC6-73472DA33977}" type="sibTrans" cxnId="{A5B5C342-9E92-43F7-9BAE-43A9F021EF2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AD43ACB-981A-4592-A8F1-54EDF7D31A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Questions</a:t>
          </a:r>
        </a:p>
      </dgm:t>
    </dgm:pt>
    <dgm:pt modelId="{1138C349-E0A5-4809-B8DB-70D17792E338}" type="parTrans" cxnId="{F316BAFD-9C4F-4393-ADDB-4F3DE5708A6C}">
      <dgm:prSet/>
      <dgm:spPr/>
      <dgm:t>
        <a:bodyPr/>
        <a:lstStyle/>
        <a:p>
          <a:endParaRPr lang="en-US"/>
        </a:p>
      </dgm:t>
    </dgm:pt>
    <dgm:pt modelId="{39B2021F-EED6-410C-A51F-6AB2873EBCA3}" type="sibTrans" cxnId="{F316BAFD-9C4F-4393-ADDB-4F3DE5708A6C}">
      <dgm:prSet/>
      <dgm:spPr/>
      <dgm:t>
        <a:bodyPr/>
        <a:lstStyle/>
        <a:p>
          <a:endParaRPr lang="en-US"/>
        </a:p>
      </dgm:t>
    </dgm:pt>
    <dgm:pt modelId="{3169A9D1-6101-4CC8-B856-66CB82F370E9}" type="pres">
      <dgm:prSet presAssocID="{C1BD476B-9AD4-4ACC-8E58-07A4AED72D35}" presName="root" presStyleCnt="0">
        <dgm:presLayoutVars>
          <dgm:dir/>
          <dgm:resizeHandles val="exact"/>
        </dgm:presLayoutVars>
      </dgm:prSet>
      <dgm:spPr/>
    </dgm:pt>
    <dgm:pt modelId="{283B69A3-4F7A-48BB-BBED-472E5990B98E}" type="pres">
      <dgm:prSet presAssocID="{117D0EF7-06F5-4338-93AE-2AFA25966CDC}" presName="compNode" presStyleCnt="0"/>
      <dgm:spPr/>
    </dgm:pt>
    <dgm:pt modelId="{5E1F8548-11AE-4514-9A47-91DA0C2F9799}" type="pres">
      <dgm:prSet presAssocID="{117D0EF7-06F5-4338-93AE-2AFA25966CD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2575B89D-F9E1-4F86-8793-8D2AD4F73A88}" type="pres">
      <dgm:prSet presAssocID="{117D0EF7-06F5-4338-93AE-2AFA25966CDC}" presName="spaceRect" presStyleCnt="0"/>
      <dgm:spPr/>
    </dgm:pt>
    <dgm:pt modelId="{C05F4257-13B2-410D-9355-E7F5C89F31CE}" type="pres">
      <dgm:prSet presAssocID="{117D0EF7-06F5-4338-93AE-2AFA25966CDC}" presName="textRect" presStyleLbl="revTx" presStyleIdx="0" presStyleCnt="5">
        <dgm:presLayoutVars>
          <dgm:chMax val="1"/>
          <dgm:chPref val="1"/>
        </dgm:presLayoutVars>
      </dgm:prSet>
      <dgm:spPr/>
    </dgm:pt>
    <dgm:pt modelId="{A7E65FB0-E424-4665-B09F-7CB327AF1D0D}" type="pres">
      <dgm:prSet presAssocID="{3E4F6F5B-34D6-4A9B-A1C0-989EDEFD9252}" presName="sibTrans" presStyleCnt="0"/>
      <dgm:spPr/>
    </dgm:pt>
    <dgm:pt modelId="{13DF1115-0371-452E-B5AE-7241ED3F8830}" type="pres">
      <dgm:prSet presAssocID="{A096E496-6045-4EE6-AE40-45407F6154E4}" presName="compNode" presStyleCnt="0"/>
      <dgm:spPr/>
    </dgm:pt>
    <dgm:pt modelId="{9E40CE56-F6E6-4C69-BF1A-50AC40F2089F}" type="pres">
      <dgm:prSet presAssocID="{A096E496-6045-4EE6-AE40-45407F6154E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50EC1111-8DCE-4889-B583-F6610371218C}" type="pres">
      <dgm:prSet presAssocID="{A096E496-6045-4EE6-AE40-45407F6154E4}" presName="spaceRect" presStyleCnt="0"/>
      <dgm:spPr/>
    </dgm:pt>
    <dgm:pt modelId="{9E7E4E95-4C77-4955-9B3C-6D3CFADBCF09}" type="pres">
      <dgm:prSet presAssocID="{A096E496-6045-4EE6-AE40-45407F6154E4}" presName="textRect" presStyleLbl="revTx" presStyleIdx="1" presStyleCnt="5">
        <dgm:presLayoutVars>
          <dgm:chMax val="1"/>
          <dgm:chPref val="1"/>
        </dgm:presLayoutVars>
      </dgm:prSet>
      <dgm:spPr/>
    </dgm:pt>
    <dgm:pt modelId="{18E8C2B4-1C50-4EBC-8016-05F5EF1BA6CE}" type="pres">
      <dgm:prSet presAssocID="{F2345053-BBF4-4B1E-B3BE-6F75839C1C4C}" presName="sibTrans" presStyleCnt="0"/>
      <dgm:spPr/>
    </dgm:pt>
    <dgm:pt modelId="{5EEA8C92-0F3D-47DC-AF7A-3D2E79C1D744}" type="pres">
      <dgm:prSet presAssocID="{BEBB6DF0-BB68-491F-B4F3-400F83B8B837}" presName="compNode" presStyleCnt="0"/>
      <dgm:spPr/>
    </dgm:pt>
    <dgm:pt modelId="{2A7E326D-B3FF-49B9-8A20-478254782643}" type="pres">
      <dgm:prSet presAssocID="{BEBB6DF0-BB68-491F-B4F3-400F83B8B83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67AD315-1CB3-452F-9F78-98B54D8C097E}" type="pres">
      <dgm:prSet presAssocID="{BEBB6DF0-BB68-491F-B4F3-400F83B8B837}" presName="spaceRect" presStyleCnt="0"/>
      <dgm:spPr/>
    </dgm:pt>
    <dgm:pt modelId="{570908C0-B4A1-4D5A-891D-20A20F33DF98}" type="pres">
      <dgm:prSet presAssocID="{BEBB6DF0-BB68-491F-B4F3-400F83B8B837}" presName="textRect" presStyleLbl="revTx" presStyleIdx="2" presStyleCnt="5">
        <dgm:presLayoutVars>
          <dgm:chMax val="1"/>
          <dgm:chPref val="1"/>
        </dgm:presLayoutVars>
      </dgm:prSet>
      <dgm:spPr/>
    </dgm:pt>
    <dgm:pt modelId="{401DFDF5-8199-4DA8-B049-734BDF7B1FFC}" type="pres">
      <dgm:prSet presAssocID="{6502538C-FA22-47C0-9853-2BE96023B149}" presName="sibTrans" presStyleCnt="0"/>
      <dgm:spPr/>
    </dgm:pt>
    <dgm:pt modelId="{29F46448-0346-4113-B3EA-D8D0923BC1CF}" type="pres">
      <dgm:prSet presAssocID="{EA27A35B-C75B-40F6-89AF-BFD4A9D80F0C}" presName="compNode" presStyleCnt="0"/>
      <dgm:spPr/>
    </dgm:pt>
    <dgm:pt modelId="{42E4527E-2E0E-4A9F-A43A-64B82E29EBC1}" type="pres">
      <dgm:prSet presAssocID="{EA27A35B-C75B-40F6-89AF-BFD4A9D80F0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0E46C0B-1E54-41AB-AF06-EA3A7AAB9BD0}" type="pres">
      <dgm:prSet presAssocID="{EA27A35B-C75B-40F6-89AF-BFD4A9D80F0C}" presName="spaceRect" presStyleCnt="0"/>
      <dgm:spPr/>
    </dgm:pt>
    <dgm:pt modelId="{D9485ECB-2842-46CA-88D8-33647FAB6ECD}" type="pres">
      <dgm:prSet presAssocID="{EA27A35B-C75B-40F6-89AF-BFD4A9D80F0C}" presName="textRect" presStyleLbl="revTx" presStyleIdx="3" presStyleCnt="5">
        <dgm:presLayoutVars>
          <dgm:chMax val="1"/>
          <dgm:chPref val="1"/>
        </dgm:presLayoutVars>
      </dgm:prSet>
      <dgm:spPr/>
    </dgm:pt>
    <dgm:pt modelId="{A05569BD-0178-483A-96F9-47951798A503}" type="pres">
      <dgm:prSet presAssocID="{8B23B0CA-9ADE-4BC6-9CC6-73472DA33977}" presName="sibTrans" presStyleCnt="0"/>
      <dgm:spPr/>
    </dgm:pt>
    <dgm:pt modelId="{AA5B972B-8059-4212-833E-6B1BB0F5494A}" type="pres">
      <dgm:prSet presAssocID="{FAD43ACB-981A-4592-A8F1-54EDF7D31A3F}" presName="compNode" presStyleCnt="0"/>
      <dgm:spPr/>
    </dgm:pt>
    <dgm:pt modelId="{9C1CF462-A4C3-4ACD-9288-963B05BF2D5E}" type="pres">
      <dgm:prSet presAssocID="{FAD43ACB-981A-4592-A8F1-54EDF7D31A3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E76F8E42-CBCE-48A1-AE43-9684C337A607}" type="pres">
      <dgm:prSet presAssocID="{FAD43ACB-981A-4592-A8F1-54EDF7D31A3F}" presName="spaceRect" presStyleCnt="0"/>
      <dgm:spPr/>
    </dgm:pt>
    <dgm:pt modelId="{4A7A8FD8-FCD6-4EC9-9AFB-651480C848D4}" type="pres">
      <dgm:prSet presAssocID="{FAD43ACB-981A-4592-A8F1-54EDF7D31A3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E0F9E25-5D75-40DF-999B-460EE6C35B0A}" srcId="{C1BD476B-9AD4-4ACC-8E58-07A4AED72D35}" destId="{117D0EF7-06F5-4338-93AE-2AFA25966CDC}" srcOrd="0" destOrd="0" parTransId="{798FE2F6-710C-445E-9C2B-7D620F0DB492}" sibTransId="{3E4F6F5B-34D6-4A9B-A1C0-989EDEFD9252}"/>
    <dgm:cxn modelId="{04BBB930-7687-1B4E-8A29-B0C90680047A}" type="presOf" srcId="{C1BD476B-9AD4-4ACC-8E58-07A4AED72D35}" destId="{3169A9D1-6101-4CC8-B856-66CB82F370E9}" srcOrd="0" destOrd="0" presId="urn:microsoft.com/office/officeart/2018/2/layout/IconLabelList"/>
    <dgm:cxn modelId="{A5B5C342-9E92-43F7-9BAE-43A9F021EF2D}" srcId="{C1BD476B-9AD4-4ACC-8E58-07A4AED72D35}" destId="{EA27A35B-C75B-40F6-89AF-BFD4A9D80F0C}" srcOrd="3" destOrd="0" parTransId="{6B78EF8C-799A-4545-86CD-D162A7DF35D8}" sibTransId="{8B23B0CA-9ADE-4BC6-9CC6-73472DA33977}"/>
    <dgm:cxn modelId="{3A94C843-E8C0-4A0A-AC44-AB4D0BA3A196}" srcId="{C1BD476B-9AD4-4ACC-8E58-07A4AED72D35}" destId="{A096E496-6045-4EE6-AE40-45407F6154E4}" srcOrd="1" destOrd="0" parTransId="{17BBA48D-8D75-4997-9A30-F2CFDF82F3F1}" sibTransId="{F2345053-BBF4-4B1E-B3BE-6F75839C1C4C}"/>
    <dgm:cxn modelId="{C922D550-2FC2-43FB-A2A7-120D12EE4193}" srcId="{C1BD476B-9AD4-4ACC-8E58-07A4AED72D35}" destId="{BEBB6DF0-BB68-491F-B4F3-400F83B8B837}" srcOrd="2" destOrd="0" parTransId="{A75A2044-CE55-4EA8-97B5-6201F168E99A}" sibTransId="{6502538C-FA22-47C0-9853-2BE96023B149}"/>
    <dgm:cxn modelId="{25DE208D-69BD-C64A-851B-D081B164DDA8}" type="presOf" srcId="{117D0EF7-06F5-4338-93AE-2AFA25966CDC}" destId="{C05F4257-13B2-410D-9355-E7F5C89F31CE}" srcOrd="0" destOrd="0" presId="urn:microsoft.com/office/officeart/2018/2/layout/IconLabelList"/>
    <dgm:cxn modelId="{CD76B198-B110-0844-95EA-3D5205D5A677}" type="presOf" srcId="{FAD43ACB-981A-4592-A8F1-54EDF7D31A3F}" destId="{4A7A8FD8-FCD6-4EC9-9AFB-651480C848D4}" srcOrd="0" destOrd="0" presId="urn:microsoft.com/office/officeart/2018/2/layout/IconLabelList"/>
    <dgm:cxn modelId="{D2E89FBF-B44C-0040-90B6-13F3C83542FF}" type="presOf" srcId="{EA27A35B-C75B-40F6-89AF-BFD4A9D80F0C}" destId="{D9485ECB-2842-46CA-88D8-33647FAB6ECD}" srcOrd="0" destOrd="0" presId="urn:microsoft.com/office/officeart/2018/2/layout/IconLabelList"/>
    <dgm:cxn modelId="{A7ECE9E5-339D-AB4D-B215-089AD4C647DA}" type="presOf" srcId="{BEBB6DF0-BB68-491F-B4F3-400F83B8B837}" destId="{570908C0-B4A1-4D5A-891D-20A20F33DF98}" srcOrd="0" destOrd="0" presId="urn:microsoft.com/office/officeart/2018/2/layout/IconLabelList"/>
    <dgm:cxn modelId="{F316BAFD-9C4F-4393-ADDB-4F3DE5708A6C}" srcId="{C1BD476B-9AD4-4ACC-8E58-07A4AED72D35}" destId="{FAD43ACB-981A-4592-A8F1-54EDF7D31A3F}" srcOrd="4" destOrd="0" parTransId="{1138C349-E0A5-4809-B8DB-70D17792E338}" sibTransId="{39B2021F-EED6-410C-A51F-6AB2873EBCA3}"/>
    <dgm:cxn modelId="{4E7134FF-72DD-8B4B-990E-0DA1FDE29740}" type="presOf" srcId="{A096E496-6045-4EE6-AE40-45407F6154E4}" destId="{9E7E4E95-4C77-4955-9B3C-6D3CFADBCF09}" srcOrd="0" destOrd="0" presId="urn:microsoft.com/office/officeart/2018/2/layout/IconLabelList"/>
    <dgm:cxn modelId="{AD16157D-E68E-744D-8B26-1219875CFE11}" type="presParOf" srcId="{3169A9D1-6101-4CC8-B856-66CB82F370E9}" destId="{283B69A3-4F7A-48BB-BBED-472E5990B98E}" srcOrd="0" destOrd="0" presId="urn:microsoft.com/office/officeart/2018/2/layout/IconLabelList"/>
    <dgm:cxn modelId="{90FD53B9-0022-F34D-AD35-4A582B7FB1BB}" type="presParOf" srcId="{283B69A3-4F7A-48BB-BBED-472E5990B98E}" destId="{5E1F8548-11AE-4514-9A47-91DA0C2F9799}" srcOrd="0" destOrd="0" presId="urn:microsoft.com/office/officeart/2018/2/layout/IconLabelList"/>
    <dgm:cxn modelId="{6402FFC4-98EA-D24E-918F-18588D39C589}" type="presParOf" srcId="{283B69A3-4F7A-48BB-BBED-472E5990B98E}" destId="{2575B89D-F9E1-4F86-8793-8D2AD4F73A88}" srcOrd="1" destOrd="0" presId="urn:microsoft.com/office/officeart/2018/2/layout/IconLabelList"/>
    <dgm:cxn modelId="{10EB6016-ABAA-D441-BD8A-6C875B09AEB4}" type="presParOf" srcId="{283B69A3-4F7A-48BB-BBED-472E5990B98E}" destId="{C05F4257-13B2-410D-9355-E7F5C89F31CE}" srcOrd="2" destOrd="0" presId="urn:microsoft.com/office/officeart/2018/2/layout/IconLabelList"/>
    <dgm:cxn modelId="{18135406-AF34-8E4A-9CF9-DE85AA4D418C}" type="presParOf" srcId="{3169A9D1-6101-4CC8-B856-66CB82F370E9}" destId="{A7E65FB0-E424-4665-B09F-7CB327AF1D0D}" srcOrd="1" destOrd="0" presId="urn:microsoft.com/office/officeart/2018/2/layout/IconLabelList"/>
    <dgm:cxn modelId="{CF6E6556-3913-6F4C-8AF3-64F2FA3311E9}" type="presParOf" srcId="{3169A9D1-6101-4CC8-B856-66CB82F370E9}" destId="{13DF1115-0371-452E-B5AE-7241ED3F8830}" srcOrd="2" destOrd="0" presId="urn:microsoft.com/office/officeart/2018/2/layout/IconLabelList"/>
    <dgm:cxn modelId="{F8B505B1-8201-F743-A103-4384CA169A8F}" type="presParOf" srcId="{13DF1115-0371-452E-B5AE-7241ED3F8830}" destId="{9E40CE56-F6E6-4C69-BF1A-50AC40F2089F}" srcOrd="0" destOrd="0" presId="urn:microsoft.com/office/officeart/2018/2/layout/IconLabelList"/>
    <dgm:cxn modelId="{2BD1F954-4A0B-5D47-ADF0-0AB859B12449}" type="presParOf" srcId="{13DF1115-0371-452E-B5AE-7241ED3F8830}" destId="{50EC1111-8DCE-4889-B583-F6610371218C}" srcOrd="1" destOrd="0" presId="urn:microsoft.com/office/officeart/2018/2/layout/IconLabelList"/>
    <dgm:cxn modelId="{784B0046-4455-AB42-BE01-1C0817869FDA}" type="presParOf" srcId="{13DF1115-0371-452E-B5AE-7241ED3F8830}" destId="{9E7E4E95-4C77-4955-9B3C-6D3CFADBCF09}" srcOrd="2" destOrd="0" presId="urn:microsoft.com/office/officeart/2018/2/layout/IconLabelList"/>
    <dgm:cxn modelId="{65B0CE2F-F687-5448-8A79-8F0135BCEB97}" type="presParOf" srcId="{3169A9D1-6101-4CC8-B856-66CB82F370E9}" destId="{18E8C2B4-1C50-4EBC-8016-05F5EF1BA6CE}" srcOrd="3" destOrd="0" presId="urn:microsoft.com/office/officeart/2018/2/layout/IconLabelList"/>
    <dgm:cxn modelId="{2DAB547A-7481-8149-AAD6-E5B82D285171}" type="presParOf" srcId="{3169A9D1-6101-4CC8-B856-66CB82F370E9}" destId="{5EEA8C92-0F3D-47DC-AF7A-3D2E79C1D744}" srcOrd="4" destOrd="0" presId="urn:microsoft.com/office/officeart/2018/2/layout/IconLabelList"/>
    <dgm:cxn modelId="{79E7D185-77DD-9C4D-A854-6FC1F69F974B}" type="presParOf" srcId="{5EEA8C92-0F3D-47DC-AF7A-3D2E79C1D744}" destId="{2A7E326D-B3FF-49B9-8A20-478254782643}" srcOrd="0" destOrd="0" presId="urn:microsoft.com/office/officeart/2018/2/layout/IconLabelList"/>
    <dgm:cxn modelId="{9DFAB823-14B6-764B-9CF3-E03C67C02169}" type="presParOf" srcId="{5EEA8C92-0F3D-47DC-AF7A-3D2E79C1D744}" destId="{167AD315-1CB3-452F-9F78-98B54D8C097E}" srcOrd="1" destOrd="0" presId="urn:microsoft.com/office/officeart/2018/2/layout/IconLabelList"/>
    <dgm:cxn modelId="{4494026B-DDA3-2748-B8CD-2282FA0210BC}" type="presParOf" srcId="{5EEA8C92-0F3D-47DC-AF7A-3D2E79C1D744}" destId="{570908C0-B4A1-4D5A-891D-20A20F33DF98}" srcOrd="2" destOrd="0" presId="urn:microsoft.com/office/officeart/2018/2/layout/IconLabelList"/>
    <dgm:cxn modelId="{F43338CC-25C0-E145-B8B9-2B1A4DA20747}" type="presParOf" srcId="{3169A9D1-6101-4CC8-B856-66CB82F370E9}" destId="{401DFDF5-8199-4DA8-B049-734BDF7B1FFC}" srcOrd="5" destOrd="0" presId="urn:microsoft.com/office/officeart/2018/2/layout/IconLabelList"/>
    <dgm:cxn modelId="{4BABC431-E359-ED4E-94A5-35B18F9C3C26}" type="presParOf" srcId="{3169A9D1-6101-4CC8-B856-66CB82F370E9}" destId="{29F46448-0346-4113-B3EA-D8D0923BC1CF}" srcOrd="6" destOrd="0" presId="urn:microsoft.com/office/officeart/2018/2/layout/IconLabelList"/>
    <dgm:cxn modelId="{40B9CF6E-9BB4-D942-B87A-B1C86F85E7CE}" type="presParOf" srcId="{29F46448-0346-4113-B3EA-D8D0923BC1CF}" destId="{42E4527E-2E0E-4A9F-A43A-64B82E29EBC1}" srcOrd="0" destOrd="0" presId="urn:microsoft.com/office/officeart/2018/2/layout/IconLabelList"/>
    <dgm:cxn modelId="{BBB0C2A4-87F3-434F-B838-69F4AAF64CFB}" type="presParOf" srcId="{29F46448-0346-4113-B3EA-D8D0923BC1CF}" destId="{E0E46C0B-1E54-41AB-AF06-EA3A7AAB9BD0}" srcOrd="1" destOrd="0" presId="urn:microsoft.com/office/officeart/2018/2/layout/IconLabelList"/>
    <dgm:cxn modelId="{85389FD9-8F69-FB4B-91E3-64E44DEEF0CA}" type="presParOf" srcId="{29F46448-0346-4113-B3EA-D8D0923BC1CF}" destId="{D9485ECB-2842-46CA-88D8-33647FAB6ECD}" srcOrd="2" destOrd="0" presId="urn:microsoft.com/office/officeart/2018/2/layout/IconLabelList"/>
    <dgm:cxn modelId="{0D4E4772-E795-D544-BF72-B461AFE77FDD}" type="presParOf" srcId="{3169A9D1-6101-4CC8-B856-66CB82F370E9}" destId="{A05569BD-0178-483A-96F9-47951798A503}" srcOrd="7" destOrd="0" presId="urn:microsoft.com/office/officeart/2018/2/layout/IconLabelList"/>
    <dgm:cxn modelId="{1B284697-DE10-364A-AF53-B08D201EF0E5}" type="presParOf" srcId="{3169A9D1-6101-4CC8-B856-66CB82F370E9}" destId="{AA5B972B-8059-4212-833E-6B1BB0F5494A}" srcOrd="8" destOrd="0" presId="urn:microsoft.com/office/officeart/2018/2/layout/IconLabelList"/>
    <dgm:cxn modelId="{38097E1D-28B2-C74C-8804-5D9F36ABD00C}" type="presParOf" srcId="{AA5B972B-8059-4212-833E-6B1BB0F5494A}" destId="{9C1CF462-A4C3-4ACD-9288-963B05BF2D5E}" srcOrd="0" destOrd="0" presId="urn:microsoft.com/office/officeart/2018/2/layout/IconLabelList"/>
    <dgm:cxn modelId="{076F1A00-9768-EE40-80AC-3CC716982B89}" type="presParOf" srcId="{AA5B972B-8059-4212-833E-6B1BB0F5494A}" destId="{E76F8E42-CBCE-48A1-AE43-9684C337A607}" srcOrd="1" destOrd="0" presId="urn:microsoft.com/office/officeart/2018/2/layout/IconLabelList"/>
    <dgm:cxn modelId="{E3A99BE9-7F35-CF4E-BF2D-B5E862F1A342}" type="presParOf" srcId="{AA5B972B-8059-4212-833E-6B1BB0F5494A}" destId="{4A7A8FD8-FCD6-4EC9-9AFB-651480C848D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F8548-11AE-4514-9A47-91DA0C2F9799}">
      <dsp:nvSpPr>
        <dsp:cNvPr id="0" name=""/>
        <dsp:cNvSpPr/>
      </dsp:nvSpPr>
      <dsp:spPr>
        <a:xfrm>
          <a:off x="82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F4257-13B2-410D-9355-E7F5C89F31CE}">
      <dsp:nvSpPr>
        <dsp:cNvPr id="0" name=""/>
        <dsp:cNvSpPr/>
      </dsp:nvSpPr>
      <dsp:spPr>
        <a:xfrm>
          <a:off x="33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Why?</a:t>
          </a:r>
        </a:p>
      </dsp:txBody>
      <dsp:txXfrm>
        <a:off x="333914" y="2276522"/>
        <a:ext cx="1800000" cy="720000"/>
      </dsp:txXfrm>
    </dsp:sp>
    <dsp:sp modelId="{9E40CE56-F6E6-4C69-BF1A-50AC40F2089F}">
      <dsp:nvSpPr>
        <dsp:cNvPr id="0" name=""/>
        <dsp:cNvSpPr/>
      </dsp:nvSpPr>
      <dsp:spPr>
        <a:xfrm>
          <a:off x="294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E4E95-4C77-4955-9B3C-6D3CFADBCF09}">
      <dsp:nvSpPr>
        <dsp:cNvPr id="0" name=""/>
        <dsp:cNvSpPr/>
      </dsp:nvSpPr>
      <dsp:spPr>
        <a:xfrm>
          <a:off x="244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How?</a:t>
          </a:r>
          <a:endParaRPr lang="en-US" sz="2300" kern="1200" dirty="0"/>
        </a:p>
      </dsp:txBody>
      <dsp:txXfrm>
        <a:off x="2448914" y="2276522"/>
        <a:ext cx="1800000" cy="720000"/>
      </dsp:txXfrm>
    </dsp:sp>
    <dsp:sp modelId="{2A7E326D-B3FF-49B9-8A20-478254782643}">
      <dsp:nvSpPr>
        <dsp:cNvPr id="0" name=""/>
        <dsp:cNvSpPr/>
      </dsp:nvSpPr>
      <dsp:spPr>
        <a:xfrm>
          <a:off x="505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908C0-B4A1-4D5A-891D-20A20F33DF98}">
      <dsp:nvSpPr>
        <dsp:cNvPr id="0" name=""/>
        <dsp:cNvSpPr/>
      </dsp:nvSpPr>
      <dsp:spPr>
        <a:xfrm>
          <a:off x="456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Content entities</a:t>
          </a:r>
        </a:p>
      </dsp:txBody>
      <dsp:txXfrm>
        <a:off x="4563914" y="2276522"/>
        <a:ext cx="1800000" cy="720000"/>
      </dsp:txXfrm>
    </dsp:sp>
    <dsp:sp modelId="{42E4527E-2E0E-4A9F-A43A-64B82E29EBC1}">
      <dsp:nvSpPr>
        <dsp:cNvPr id="0" name=""/>
        <dsp:cNvSpPr/>
      </dsp:nvSpPr>
      <dsp:spPr>
        <a:xfrm>
          <a:off x="717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85ECB-2842-46CA-88D8-33647FAB6ECD}">
      <dsp:nvSpPr>
        <dsp:cNvPr id="0" name=""/>
        <dsp:cNvSpPr/>
      </dsp:nvSpPr>
      <dsp:spPr>
        <a:xfrm>
          <a:off x="667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 cases</a:t>
          </a:r>
        </a:p>
      </dsp:txBody>
      <dsp:txXfrm>
        <a:off x="6678914" y="2276522"/>
        <a:ext cx="1800000" cy="720000"/>
      </dsp:txXfrm>
    </dsp:sp>
    <dsp:sp modelId="{9C1CF462-A4C3-4ACD-9288-963B05BF2D5E}">
      <dsp:nvSpPr>
        <dsp:cNvPr id="0" name=""/>
        <dsp:cNvSpPr/>
      </dsp:nvSpPr>
      <dsp:spPr>
        <a:xfrm>
          <a:off x="928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A8FD8-FCD6-4EC9-9AFB-651480C848D4}">
      <dsp:nvSpPr>
        <dsp:cNvPr id="0" name=""/>
        <dsp:cNvSpPr/>
      </dsp:nvSpPr>
      <dsp:spPr>
        <a:xfrm>
          <a:off x="879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Questions</a:t>
          </a:r>
        </a:p>
      </dsp:txBody>
      <dsp:txXfrm>
        <a:off x="8793914" y="227652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F92F77-8B7F-49C8-E053-E49DE9C97B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7E64B-DBEA-DE11-26F5-2F234C5B8A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B9ADA-35B3-6D4C-92B6-72F5F6857F9A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AE087-9D13-8FE6-4A3E-E5CB2E729E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D22CA-53B6-C64A-9515-0EFDA05AB7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1D968-EB6F-4643-B38F-EC8C37AF11F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2221657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14:40:52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24575,'16'0'0,"8"0"0,15 0 0,20 0 0,15 0 0,12 0 0,9 0 0,-4 0 0,6 0 0,-2 0 0,-3 0 0,-3 0 0,-17 1 0,-9 4 0,-10 1 0,-7 2 0,-7 0 0,-3-2 0,-4-1 0,-2-2 0,3 2 0,3 0 0,6 1 0,3-2 0,4-2 0,5-2 0,2 2 0,3 0 0,2 0 0,1 0 0,1-2 0,-2 0 0,3 0 0,0 0 0,1 0 0,-3 0 0,-6-2 0,-7 0 0,-4-1 0,-9 0 0,-7 1 0,-5-2 0,-5-1 0,-4-1 0,-2 0 0,-3 2 0,-3 1 0,-1 1 0,-3 0 0,-2 0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07:24:26.7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1,'58'0,"1"0,-6 0,-1 0,28 0,-3 0,-1 0,-5 0,-11 0,-13 0,-11 0,-7 0,-5 0,-5 0,-3 0,0 0,4 0,4 0,2 0,2 0,0 0,0 0,0 0,2 0,-2 0,1 0,1 0,0 0,2 0,4 0,-1 0,1 0,3 0,2 0,2 0,4 0,0 0,-1 0,0 0,0 0,0 0,-3 0,0 0,-4 0,-4 0,-1 0,-1 0,3 0,0 0,1 0,-3 0,2 0,2 0,0 0,4 0,1 0,1 0,-3 0,-3 0,-6 0,-1 0,-1 0,-2 0,-2 0,0 0,-1 0,0 0,0 0,3 0,3 0,0 0,-1 0,-1 0,-1 0,0 0,2 0,-3 0,1 0,-1 0,-2 0,-3 0,-7 0,-1 0,2 0,1 0,4 0,2 0,0 0,3 0,2 0,1 0,-1 0,-1 0,-1 0,-4 0,-3 0,-5 0,3 0,-4 0,4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16178-3935-CF4A-AB89-ED12B4C46DFE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9162C-5E07-B74E-8D12-5857914B02D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1806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- </a:t>
            </a:r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comming</a:t>
            </a:r>
            <a:r>
              <a:rPr lang="pl-PL" dirty="0"/>
              <a:t> </a:t>
            </a:r>
          </a:p>
          <a:p>
            <a:r>
              <a:rPr lang="pl-PL" dirty="0"/>
              <a:t>- </a:t>
            </a:r>
            <a:r>
              <a:rPr lang="pl-PL" dirty="0" err="1"/>
              <a:t>today</a:t>
            </a:r>
            <a:r>
              <a:rPr lang="pl-PL" dirty="0"/>
              <a:t> </a:t>
            </a:r>
            <a:r>
              <a:rPr lang="pl-PL" dirty="0" err="1"/>
              <a:t>I'm</a:t>
            </a:r>
            <a:r>
              <a:rPr lang="pl-PL" dirty="0"/>
              <a:t> </a:t>
            </a:r>
            <a:r>
              <a:rPr lang="pl-PL" dirty="0" err="1"/>
              <a:t>going</a:t>
            </a:r>
            <a:r>
              <a:rPr lang="pl-PL" dirty="0"/>
              <a:t> to talk </a:t>
            </a:r>
            <a:r>
              <a:rPr lang="pl-PL" dirty="0" err="1"/>
              <a:t>about</a:t>
            </a:r>
            <a:r>
              <a:rPr lang="pl-PL" dirty="0"/>
              <a:t>   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35080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PL" dirty="0"/>
              <a:t>ommunity knows</a:t>
            </a:r>
          </a:p>
          <a:p>
            <a:endParaRPr lang="en-PL" dirty="0"/>
          </a:p>
          <a:p>
            <a:r>
              <a:rPr lang="en-PL" dirty="0"/>
              <a:t>initiative    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584639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PL" dirty="0"/>
              <a:t>ommunity knows</a:t>
            </a:r>
          </a:p>
          <a:p>
            <a:endParaRPr lang="en-PL" dirty="0"/>
          </a:p>
          <a:p>
            <a:r>
              <a:rPr lang="en-PL" dirty="0"/>
              <a:t>initiative    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18210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PL" dirty="0"/>
              <a:t>ommunity knows</a:t>
            </a:r>
          </a:p>
          <a:p>
            <a:endParaRPr lang="en-PL" dirty="0"/>
          </a:p>
          <a:p>
            <a:r>
              <a:rPr lang="en-PL" dirty="0"/>
              <a:t>initiative    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4016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PL" dirty="0"/>
              <a:t>ommunity knows</a:t>
            </a:r>
          </a:p>
          <a:p>
            <a:endParaRPr lang="en-PL" dirty="0"/>
          </a:p>
          <a:p>
            <a:r>
              <a:rPr lang="en-PL" dirty="0"/>
              <a:t>initiative    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1223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36559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64125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PL" dirty="0"/>
              <a:t>ommunity knows</a:t>
            </a:r>
          </a:p>
          <a:p>
            <a:endParaRPr lang="en-PL" dirty="0"/>
          </a:p>
          <a:p>
            <a:r>
              <a:rPr lang="en-PL" dirty="0"/>
              <a:t>initiative    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649870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dirty="0"/>
              <a:t>Abstraction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0315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52799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19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5313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L" dirty="0"/>
              <a:t>remotely Redwood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L" dirty="0"/>
              <a:t>responsible for </a:t>
            </a:r>
          </a:p>
          <a:p>
            <a:endParaRPr lang="en-PL" dirty="0"/>
          </a:p>
          <a:p>
            <a:r>
              <a:rPr lang="en-PL" dirty="0"/>
              <a:t>1999</a:t>
            </a:r>
          </a:p>
          <a:p>
            <a:endParaRPr lang="en-PL" dirty="0"/>
          </a:p>
          <a:p>
            <a:r>
              <a:rPr lang="en-PL" dirty="0"/>
              <a:t>explained in a simple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275876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dirty="0"/>
              <a:t>DIAGRAM </a:t>
            </a:r>
          </a:p>
          <a:p>
            <a:endParaRPr lang="en-PL" dirty="0"/>
          </a:p>
          <a:p>
            <a:r>
              <a:rPr lang="en-PL" dirty="0"/>
              <a:t>chicken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287185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Great </a:t>
            </a:r>
            <a:r>
              <a:rPr lang="pl-PL" dirty="0" err="1"/>
              <a:t>book</a:t>
            </a:r>
            <a:endParaRPr lang="pl-PL" dirty="0"/>
          </a:p>
          <a:p>
            <a:endParaRPr lang="pl-PL" dirty="0"/>
          </a:p>
          <a:p>
            <a:r>
              <a:rPr lang="pl-PL" dirty="0"/>
              <a:t>Read </a:t>
            </a:r>
            <a:r>
              <a:rPr lang="pl-PL" dirty="0" err="1"/>
              <a:t>it</a:t>
            </a:r>
            <a:endParaRPr lang="pl-PL" dirty="0"/>
          </a:p>
          <a:p>
            <a:endParaRPr lang="pl-PL" dirty="0"/>
          </a:p>
          <a:p>
            <a:r>
              <a:rPr lang="pl-PL" dirty="0"/>
              <a:t>Family &amp; </a:t>
            </a:r>
            <a:r>
              <a:rPr lang="pl-PL" dirty="0" err="1"/>
              <a:t>coffe</a:t>
            </a:r>
            <a:endParaRPr lang="pl-PL" dirty="0"/>
          </a:p>
          <a:p>
            <a:endParaRPr lang="pl-PL" dirty="0"/>
          </a:p>
          <a:p>
            <a:r>
              <a:rPr lang="pl-PL" dirty="0"/>
              <a:t>7 </a:t>
            </a:r>
            <a:r>
              <a:rPr lang="pl-PL" dirty="0" err="1"/>
              <a:t>pages</a:t>
            </a:r>
            <a:endParaRPr lang="pl-PL" dirty="0"/>
          </a:p>
          <a:p>
            <a:endParaRPr lang="pl-PL" dirty="0"/>
          </a:p>
          <a:p>
            <a:r>
              <a:rPr lang="pl-PL" dirty="0" err="1"/>
              <a:t>Difficult</a:t>
            </a:r>
            <a:r>
              <a:rPr lang="pl-PL" dirty="0"/>
              <a:t> </a:t>
            </a:r>
            <a:r>
              <a:rPr lang="pl-PL" dirty="0" err="1"/>
              <a:t>section</a:t>
            </a:r>
            <a:r>
              <a:rPr lang="pl-PL" dirty="0"/>
              <a:t> to </a:t>
            </a:r>
            <a:r>
              <a:rPr lang="pl-PL" dirty="0" err="1"/>
              <a:t>follow</a:t>
            </a:r>
            <a:endParaRPr lang="pl-PL" dirty="0"/>
          </a:p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49801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020321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PL" dirty="0"/>
              <a:t>tems meaning</a:t>
            </a:r>
          </a:p>
          <a:p>
            <a:endParaRPr lang="en-PL" dirty="0"/>
          </a:p>
          <a:p>
            <a:r>
              <a:rPr lang="en-GB" dirty="0"/>
              <a:t>W</a:t>
            </a:r>
            <a:r>
              <a:rPr lang="en-PL" dirty="0"/>
              <a:t>rapped</a:t>
            </a:r>
          </a:p>
          <a:p>
            <a:endParaRPr lang="en-PL" dirty="0"/>
          </a:p>
          <a:p>
            <a:r>
              <a:rPr lang="en-PL" dirty="0"/>
              <a:t>meaning</a:t>
            </a:r>
          </a:p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42112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477244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96805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17426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72523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01078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dirty="0"/>
              <a:t>entity on top typed</a:t>
            </a:r>
          </a:p>
          <a:p>
            <a:endParaRPr lang="en-PL" dirty="0"/>
          </a:p>
          <a:p>
            <a:r>
              <a:rPr lang="en-PL" dirty="0"/>
              <a:t>other and other </a:t>
            </a:r>
          </a:p>
          <a:p>
            <a:endParaRPr lang="en-PL" dirty="0"/>
          </a:p>
          <a:p>
            <a:r>
              <a:rPr lang="en-PL" dirty="0"/>
              <a:t>debuging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29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054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PL" dirty="0"/>
              <a:t>thank you Florida Drupal Camp team</a:t>
            </a:r>
          </a:p>
          <a:p>
            <a:pPr marL="171450" indent="-171450">
              <a:buFontTx/>
              <a:buChar char="-"/>
            </a:pPr>
            <a:endParaRPr lang="en-PL" dirty="0"/>
          </a:p>
          <a:p>
            <a:pPr marL="171450" indent="-171450">
              <a:buFontTx/>
              <a:buChar char="-"/>
            </a:pPr>
            <a:r>
              <a:rPr lang="en-PL" dirty="0"/>
              <a:t>in love with Florida and Orlando.</a:t>
            </a: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L</a:t>
            </a:r>
            <a:r>
              <a:rPr lang="en-PL" dirty="0"/>
              <a:t>ong trip</a:t>
            </a:r>
          </a:p>
          <a:p>
            <a:pPr marL="171450" indent="-171450">
              <a:buFontTx/>
              <a:buChar char="-"/>
            </a:pP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3641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87385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dirty="0"/>
              <a:t>Entity API on top of TypedData API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43207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96897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33037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07891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60019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mglaman</a:t>
            </a:r>
            <a:r>
              <a:rPr lang="en-GB" dirty="0"/>
              <a:t>/</a:t>
            </a:r>
            <a:r>
              <a:rPr lang="en-GB" dirty="0" err="1"/>
              <a:t>drupal</a:t>
            </a:r>
            <a:r>
              <a:rPr lang="en-GB" dirty="0"/>
              <a:t>-typed-data-by-example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428121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mglaman</a:t>
            </a:r>
            <a:r>
              <a:rPr lang="en-GB" dirty="0"/>
              <a:t>/</a:t>
            </a:r>
            <a:r>
              <a:rPr lang="en-GB" dirty="0" err="1"/>
              <a:t>drupal</a:t>
            </a:r>
            <a:r>
              <a:rPr lang="en-GB" dirty="0"/>
              <a:t>-typed-data-by-example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253974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mglaman</a:t>
            </a:r>
            <a:r>
              <a:rPr lang="en-GB" dirty="0"/>
              <a:t>/</a:t>
            </a:r>
            <a:r>
              <a:rPr lang="en-GB" dirty="0" err="1"/>
              <a:t>drupal</a:t>
            </a:r>
            <a:r>
              <a:rPr lang="en-GB" dirty="0"/>
              <a:t>-typed-data-by-example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131789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mglaman</a:t>
            </a:r>
            <a:r>
              <a:rPr lang="en-GB" dirty="0"/>
              <a:t>/</a:t>
            </a:r>
            <a:r>
              <a:rPr lang="en-GB" dirty="0" err="1"/>
              <a:t>drupal</a:t>
            </a:r>
            <a:r>
              <a:rPr lang="en-GB" dirty="0"/>
              <a:t>-typed-data-by-example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39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3088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84746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57300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05879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720376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77705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03535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13797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815970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4235259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469346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49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9519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dirty="0"/>
              <a:t>9</a:t>
            </a:r>
          </a:p>
          <a:p>
            <a:endParaRPr lang="en-PL" dirty="0"/>
          </a:p>
          <a:p>
            <a:r>
              <a:rPr lang="en-GB" dirty="0"/>
              <a:t>E</a:t>
            </a:r>
            <a:r>
              <a:rPr lang="en-PL" dirty="0"/>
              <a:t>xpect?</a:t>
            </a:r>
          </a:p>
          <a:p>
            <a:endParaRPr lang="en-PL" dirty="0"/>
          </a:p>
          <a:p>
            <a:r>
              <a:rPr lang="en-US" noProof="0" dirty="0"/>
              <a:t>Remarkable</a:t>
            </a:r>
            <a:r>
              <a:rPr lang="pl-PL" dirty="0"/>
              <a:t> ?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271539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50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67160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  <a:p>
            <a:endParaRPr lang="en-PL" dirty="0"/>
          </a:p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496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  <a:p>
            <a:endParaRPr lang="en-PL" dirty="0"/>
          </a:p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09698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? </a:t>
            </a:r>
            <a:r>
              <a:rPr lang="en-PL" dirty="0"/>
              <a:t>what we get ?</a:t>
            </a:r>
          </a:p>
          <a:p>
            <a:endParaRPr lang="en-PL" dirty="0"/>
          </a:p>
          <a:p>
            <a:r>
              <a:rPr lang="en-GB" dirty="0"/>
              <a:t>C</a:t>
            </a:r>
            <a:r>
              <a:rPr lang="en-PL" dirty="0"/>
              <a:t>ompare had</a:t>
            </a:r>
          </a:p>
          <a:p>
            <a:endParaRPr lang="en-PL" dirty="0"/>
          </a:p>
          <a:p>
            <a:r>
              <a:rPr lang="en-GB" dirty="0"/>
              <a:t>N</a:t>
            </a:r>
            <a:r>
              <a:rPr lang="en-PL" dirty="0"/>
              <a:t>ot good</a:t>
            </a:r>
          </a:p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79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timestamp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 String?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Translatable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PL" dirty="0">
              <a:effectLst/>
            </a:endParaRPr>
          </a:p>
          <a:p>
            <a:endParaRPr lang="en-PL" dirty="0">
              <a:effectLst/>
            </a:endParaRPr>
          </a:p>
          <a:p>
            <a:r>
              <a:rPr lang="en-PL" dirty="0">
                <a:effectLst/>
              </a:rPr>
              <a:t>If translatable</a:t>
            </a:r>
          </a:p>
          <a:p>
            <a:endParaRPr lang="en-PL" dirty="0">
              <a:effectLst/>
            </a:endParaRPr>
          </a:p>
          <a:p>
            <a:r>
              <a:rPr lang="en-PL" dirty="0">
                <a:effectLst/>
              </a:rPr>
              <a:t>which user roles can view edit or delete the data</a:t>
            </a:r>
          </a:p>
          <a:p>
            <a:endParaRPr lang="en-PL" dirty="0">
              <a:effectLst/>
            </a:endParaRPr>
          </a:p>
          <a:p>
            <a:r>
              <a:rPr lang="en-PL" dirty="0"/>
              <a:t>Validation very coupled to the form API</a:t>
            </a:r>
          </a:p>
          <a:p>
            <a:endParaRPr lang="en-PL" dirty="0"/>
          </a:p>
          <a:p>
            <a:r>
              <a:rPr lang="en-PL" dirty="0"/>
              <a:t>investigating D7 REST module</a:t>
            </a:r>
          </a:p>
          <a:p>
            <a:endParaRPr lang="en-PL" dirty="0"/>
          </a:p>
          <a:p>
            <a:endParaRPr lang="en-PL" dirty="0"/>
          </a:p>
          <a:p>
            <a:r>
              <a:rPr lang="en-PL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9162C-5E07-B74E-8D12-5857914B02DE}" type="slidenum">
              <a:rPr lang="en-PL" smtClean="0"/>
              <a:t>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2872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3A4F-D87F-445A-9047-A9AA17F3C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BA998-27E8-92F7-E586-625EECACF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C28-F0CA-1554-F3EA-3E5888AB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D32CC-EFC1-2B7F-510A-28808049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8B701-34CC-F341-C4D2-D5A497C2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43679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701A-CE2A-0F13-BFE1-E9B05539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7EB31-EB23-B89B-33CE-B62F2B164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850C-DE70-9CA5-A40D-EA47A91C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2A2F2-53F8-C566-F299-FF3944DC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4A954-895B-B2C8-DDEC-5D721009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2297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3CD97-AD3A-0495-2F07-6AEDEA300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2B996-177F-A055-3622-CC2464A26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88FFB-86B3-B4C6-FA16-F4C89ABC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8EC8B-BB85-3561-BC68-403707BE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754B4-BAE5-DBE0-D454-B5A4131C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61604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924D-9AD8-159A-C1A6-CB1ABEB2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9CB0E-7B78-651F-DA72-14BF28FB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59E5D-D261-BEB9-6BF1-2944DB1D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CDAEB-9884-1CC5-E452-064A6C8D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B2348-6E00-0AC5-F7FC-E54A62AC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7291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0B86-82FB-8A86-8E6A-C9F6460D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C5786-844F-4629-D75F-8493874A2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FCCF4-5BB0-AC76-6264-CCA4CDAE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29738-5843-123B-62D2-698230CA9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C25BF-792B-1DFC-DA00-CB0770F0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2374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6A62-066B-D809-10FA-C6D831D4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C30A7-AC1A-182B-7D5F-2480BB66E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5252A-801B-8205-774F-73098346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16830-E532-324C-93B1-6B7AF8C8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40087-85A1-F056-E6EF-FFF489E5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21346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EF30-F2A3-CBE8-7391-0FC0F916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3ED7-4797-2ECF-D219-321BEEEC0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0ED56-A40B-CEE7-44F4-FF0040CF6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10BF4-BB76-18D7-E7B1-CD757C93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D39FE-498A-5A03-B11E-56C0A35D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16FF0-6155-B84E-1834-FFB16F5A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9950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886F-63E1-2A1E-4416-4539DDD8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0A911-5684-8B20-AEBB-1AF443B15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12DBD-0429-2A05-5C3C-D6C6DC9BD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A7797-264E-3D0F-05E3-2A02FCE20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DE87A-2C57-8465-4D7E-E537F34D4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35574-7707-7F52-3D7C-7367C647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072533-7F61-1B7A-C2F7-2F94E35C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AB1852-157B-2E98-BEBB-B31DF9DF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29831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0A7DA-0C94-BFD2-B7EC-A7E9DABD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6A0AB-F1FA-C08F-8E03-223401F9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22A4D-9697-4EFA-AB05-9E1198BA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4D219-BB11-F522-3181-1722892A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94282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6F248-35D9-D5AF-3211-C4553FCF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11059-1623-0D08-9730-44D7A7CE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66300-B05E-BF33-1463-AF6A317C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66979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CCFE-674B-BDC7-0B11-C2856CFA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9699F-E653-8022-F649-2F6BB3F43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2B81-B278-22BD-916A-916B0DCF4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0FDA1-0512-C7A1-9FB8-1CD0DE49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BAEAB-2D17-89A0-97AF-8F89AE10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F0E67-98F1-8496-F16B-35198C7A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6432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F405-8C2A-FE65-0C1F-596D50B3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75E68-EACA-C340-0F07-F0430CA3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500"/>
            <a:ext cx="10515600" cy="54704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4923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670D-3442-0F77-5479-9DB3BCB7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7C287-2CD8-9422-D6F9-DA3CEDB8C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EB541-36AE-136C-726E-5ACFFF16F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05D6E-2B03-98BF-B041-0113C7DD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E2320-2CF9-F950-F669-3A163501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03125-1C37-4372-9768-E5FA02EF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099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78D3-EA48-80B4-9536-B30A79E4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56747-73F5-30BF-0DAF-6BD50169B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1C1C1-B580-A65A-9CA3-43834C9D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4B937-6F5F-E969-BC9C-C342A7AF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E741-446B-6520-6053-4141BCD7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7014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44711-361F-681D-BDDB-39E38B3ED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4887E-52E1-DE24-D53F-36153DADE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B77AF-873E-D54D-0524-081B96AC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4742F-975B-C0CF-CFA1-72EE1605E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95EDE-A004-0B8B-9144-09E61EAA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1983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FAE86-431E-28B4-34AE-67B29497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4B5AF-ED2C-07BE-7821-8843B5C9D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6460F-C420-B1A3-D3DE-31642487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9474C-036A-B9EE-B136-9A8654A9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A359A-27EC-29DA-7626-0FE23E3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2012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E56D-0DB6-0B2C-7CC0-80B5D10B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68D4B-CB80-A395-106D-383D11AD3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A3695-CAD6-5228-A198-A445E9EF9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F09D-E8B9-BBCD-75C7-1AA39D23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235E3-2F82-8D4A-DD0D-6EE09CEE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00776-3133-C57F-B025-ACB7A6CA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1529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6E67-6142-E208-8E33-0286D659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F580B-B1EE-4F9F-7FF9-0E225219D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4E575-B2E4-07BE-D6A3-761DB1AA7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FB5B1-81C8-9914-86FB-32F369EA0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C2ADC-EB0F-AE8A-29DF-53A397C6E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10CEA-C10A-C6F0-5CE2-61D9D7AA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E4386-4841-A2A6-EC53-C6FAB956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D30D8-A8DB-D644-D5CA-059CEF04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2948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7B12-22EE-1B85-D59B-5187F9270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F4421-74A1-73BA-EB13-EFE3C33A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06D7A-C9D9-4700-9CE9-9B78895B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40901-B8B3-0BEF-CB4E-0649AED7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2713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3B99B-35E8-A487-3BA8-105F64FB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9CCD1-45DC-1FC5-7597-00503CBD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D8D47-9EF4-8DB0-9FED-D21BE4B4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0077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DD150-04FE-D2D2-9706-2E130E28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7FC19-7812-47D0-A7C3-96E72E0B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456DD-0007-411F-8DFF-497012B0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74BF7-E3F9-504D-11FE-0985B641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E086B-2CBF-9624-77E8-76C45D04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5190B-8CA1-0DAA-354C-44B42FBD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187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51F7-BA54-5729-6B25-EF7552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3ED4C-1881-C711-C018-D271AEA0D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48305-1179-3C1D-124F-00E90723C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C43E5-326A-C3C2-AFAA-12E0F793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692D5-602C-A3F1-00B4-DE61A2D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16119-3677-C8B7-B135-EB605AC4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205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4B598-073E-D8C6-93FC-1479B4DC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E7AA-32BD-4D21-4F74-054D3211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16C6C-E8E1-C9D8-7D4D-BF0054615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86853-1D43-7743-A67C-363FF6EF14D3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ED44-CBEE-D84C-FCC8-F80886E5C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104E3-A138-DED3-ADD2-30DA2899B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44605-A705-E44E-AB20-0EE2D76F1B0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4842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F6658-F8CF-B29F-DFB2-3B277E54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973E3-CC26-771D-16D5-EE7F87354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2CEEB-ACDF-0660-B544-D59396869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768D9-A844-6446-8243-3B149BD5F3FC}" type="datetimeFigureOut">
              <a:rPr lang="en-PL" smtClean="0"/>
              <a:t>29/09/2023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891C4-F86C-61B3-D4C5-6DE505FD7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26BB0-A8C0-EC80-8C05-81A0EF32A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24E8C-F272-0748-B1E1-5C79AF2889B9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3049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www.drupal.org/u/piotr-pakulski" TargetMode="External"/><Relationship Id="rId7" Type="http://schemas.openxmlformats.org/officeDocument/2006/relationships/image" Target="../media/image5.jp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hyperlink" Target="https://technofaq.org/posts/2019/07/a-dive-into-the-european-gambling-scene-why-it-is-a-better-place-to-bet-your-cash-and-win-free-slots/" TargetMode="External"/><Relationship Id="rId4" Type="http://schemas.openxmlformats.org/officeDocument/2006/relationships/hyperlink" Target="https://www.linkedin.com/in/pakulski-piotr/" TargetMode="Externa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6.jpg"/><Relationship Id="rId7" Type="http://schemas.openxmlformats.org/officeDocument/2006/relationships/hyperlink" Target="https://pngimg.com/download/80796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10" Type="http://schemas.openxmlformats.org/officeDocument/2006/relationships/image" Target="../media/image60.jpg"/><Relationship Id="rId4" Type="http://schemas.openxmlformats.org/officeDocument/2006/relationships/image" Target="../media/image2.png"/><Relationship Id="rId9" Type="http://schemas.openxmlformats.org/officeDocument/2006/relationships/hyperlink" Target="https://www.flickr.com/photos/williamnyk/1850997724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customXml" Target="../ink/ink1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customXml" Target="../ink/ink2.xml"/><Relationship Id="rId4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E2EB7817-E168-4C54-A112-A79DDCDB3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D6494-D5C5-940B-D02A-B9291F3B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850" y="891541"/>
            <a:ext cx="5866189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8800" b="1" dirty="0"/>
              <a:t>Typed Data in Drupal?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1EBFD-7556-BEA1-E5DC-432684903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850" y="4965613"/>
            <a:ext cx="5866189" cy="92103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Let’s try to understand it. Finally … </a:t>
            </a:r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8358AEE7-96E5-490E-93E2-263A0D51B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rupal logos | Drupal.org">
            <a:extLst>
              <a:ext uri="{FF2B5EF4-FFF2-40B4-BE49-F238E27FC236}">
                <a16:creationId xmlns:a16="http://schemas.microsoft.com/office/drawing/2014/main" id="{1FD2CC8C-4D08-CF1F-1340-9FF00C40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1176" y="891540"/>
            <a:ext cx="2087702" cy="2385945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8F6A8-B8F2-2A98-20AC-FD3470D7B63F}"/>
              </a:ext>
            </a:extLst>
          </p:cNvPr>
          <p:cNvSpPr txBox="1"/>
          <p:nvPr/>
        </p:nvSpPr>
        <p:spPr>
          <a:xfrm>
            <a:off x="3800514" y="5572877"/>
            <a:ext cx="143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PL" dirty="0"/>
              <a:t>Piotr Pakulski </a:t>
            </a:r>
          </a:p>
        </p:txBody>
      </p:sp>
      <p:pic>
        <p:nvPicPr>
          <p:cNvPr id="7" name="Picture 6" descr="A picture containing text, plate, dishware, tableware&#10;&#10;Description automatically generated">
            <a:extLst>
              <a:ext uri="{FF2B5EF4-FFF2-40B4-BE49-F238E27FC236}">
                <a16:creationId xmlns:a16="http://schemas.microsoft.com/office/drawing/2014/main" id="{A4FCBE8D-9813-F059-6EFA-2C9B41E1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3994265"/>
            <a:ext cx="5280394" cy="15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6D1204-6E8F-41A9-8BF4-C72BE97E3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" y="1600645"/>
            <a:ext cx="12181284" cy="32306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FE82D9-8B4C-D040-8B5E-4358ED647E7D}"/>
              </a:ext>
            </a:extLst>
          </p:cNvPr>
          <p:cNvCxnSpPr>
            <a:cxnSpLocks/>
          </p:cNvCxnSpPr>
          <p:nvPr/>
        </p:nvCxnSpPr>
        <p:spPr>
          <a:xfrm>
            <a:off x="834453" y="4244622"/>
            <a:ext cx="923523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15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2FDEA71-6AAE-57B2-AF5D-34CE8AB2A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2" y="1575955"/>
            <a:ext cx="9900184" cy="49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B4D58B81-A0C5-4A34-0163-ADE8C47AA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77" y="1838250"/>
            <a:ext cx="11893188" cy="19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8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98CCBA3-4A4E-5430-B4F9-C08A36667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3" y="1129901"/>
            <a:ext cx="9335308" cy="55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4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66159-3DE4-FDE1-027D-88C1AABEE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791" y="-491"/>
            <a:ext cx="6898291" cy="8085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37358E-ED95-2661-E99E-C45C07CF2482}"/>
              </a:ext>
            </a:extLst>
          </p:cNvPr>
          <p:cNvCxnSpPr/>
          <p:nvPr/>
        </p:nvCxnSpPr>
        <p:spPr>
          <a:xfrm>
            <a:off x="3668889" y="541867"/>
            <a:ext cx="460586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9F591E-7E9C-4360-2ED3-4D10F5801332}"/>
              </a:ext>
            </a:extLst>
          </p:cNvPr>
          <p:cNvCxnSpPr>
            <a:cxnSpLocks/>
          </p:cNvCxnSpPr>
          <p:nvPr/>
        </p:nvCxnSpPr>
        <p:spPr>
          <a:xfrm>
            <a:off x="5000978" y="1332089"/>
            <a:ext cx="39962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E938FE-26DF-B5AF-3449-74EE935655B8}"/>
              </a:ext>
            </a:extLst>
          </p:cNvPr>
          <p:cNvCxnSpPr/>
          <p:nvPr/>
        </p:nvCxnSpPr>
        <p:spPr>
          <a:xfrm>
            <a:off x="2261791" y="2122311"/>
            <a:ext cx="6261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2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D4D3F94-6515-C35A-2CDF-9C662778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78" y="1575955"/>
            <a:ext cx="9584057" cy="48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7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More history background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53" y="1053261"/>
            <a:ext cx="8688328" cy="6035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www.drupal.org</a:t>
            </a:r>
            <a:r>
              <a:rPr lang="en-GB" dirty="0">
                <a:solidFill>
                  <a:schemeClr val="bg1"/>
                </a:solidFill>
              </a:rPr>
              <a:t>/project/</a:t>
            </a:r>
            <a:r>
              <a:rPr lang="en-GB" dirty="0" err="1">
                <a:solidFill>
                  <a:schemeClr val="bg1"/>
                </a:solidFill>
              </a:rPr>
              <a:t>drupal</a:t>
            </a:r>
            <a:r>
              <a:rPr lang="en-GB" dirty="0">
                <a:solidFill>
                  <a:schemeClr val="bg1"/>
                </a:solidFill>
              </a:rPr>
              <a:t>/issues/1696640</a:t>
            </a:r>
            <a:endParaRPr lang="en-PL" dirty="0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298C4BB-7C3E-3053-29FE-CF2C87BB4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9" y="2841868"/>
            <a:ext cx="11700622" cy="1931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AEA66-886F-9E76-6ABF-17CFA6F8A9B9}"/>
              </a:ext>
            </a:extLst>
          </p:cNvPr>
          <p:cNvSpPr txBox="1"/>
          <p:nvPr/>
        </p:nvSpPr>
        <p:spPr>
          <a:xfrm>
            <a:off x="203200" y="2340729"/>
            <a:ext cx="544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www.drupal.org</a:t>
            </a:r>
            <a:r>
              <a:rPr lang="en-GB" dirty="0"/>
              <a:t>/project/</a:t>
            </a:r>
            <a:r>
              <a:rPr lang="en-GB" dirty="0" err="1"/>
              <a:t>drupal</a:t>
            </a:r>
            <a:r>
              <a:rPr lang="en-GB" dirty="0"/>
              <a:t>/issues/1777268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40497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PL" sz="4000" dirty="0">
                <a:solidFill>
                  <a:schemeClr val="bg1"/>
                </a:solidFill>
              </a:rPr>
              <a:t>Wellcome Typed Data API in D8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8A0FA57-34EA-040E-D850-BE87E70BF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62" y="1575954"/>
            <a:ext cx="5732310" cy="54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4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on </a:t>
            </a:r>
            <a:r>
              <a:rPr lang="en-US" sz="4000" dirty="0" err="1">
                <a:solidFill>
                  <a:srgbClr val="FFFFFF"/>
                </a:solidFill>
              </a:rPr>
              <a:t>Drupal.org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D31146-1DAE-B28C-C8BA-FF40E7374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748" y="1595598"/>
            <a:ext cx="5826329" cy="52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95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on </a:t>
            </a:r>
            <a:r>
              <a:rPr lang="en-US" sz="4000" dirty="0" err="1">
                <a:solidFill>
                  <a:srgbClr val="FFFFFF"/>
                </a:solidFill>
              </a:rPr>
              <a:t>Drupal.org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99F440B-96DB-059E-0C1A-B7ADF08D6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6262" y="1584814"/>
            <a:ext cx="10474300" cy="4943793"/>
          </a:xfrm>
        </p:spPr>
      </p:pic>
    </p:spTree>
    <p:extLst>
      <p:ext uri="{BB962C8B-B14F-4D97-AF65-F5344CB8AC3E}">
        <p14:creationId xmlns:p14="http://schemas.microsoft.com/office/powerpoint/2010/main" val="123670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310534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PL" sz="4000" dirty="0">
                <a:solidFill>
                  <a:srgbClr val="FFFFFF"/>
                </a:solidFill>
              </a:rPr>
              <a:t>Piotr Pakulski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5818D-57F0-EF94-F96E-F09D2766E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91" y="1757085"/>
            <a:ext cx="7509166" cy="3740947"/>
          </a:xfrm>
        </p:spPr>
        <p:txBody>
          <a:bodyPr>
            <a:normAutofit fontScale="92500" lnSpcReduction="10000"/>
          </a:bodyPr>
          <a:lstStyle/>
          <a:p>
            <a:r>
              <a:rPr lang="en-PL" dirty="0"/>
              <a:t>I am from Łódź Poland</a:t>
            </a:r>
          </a:p>
          <a:p>
            <a:r>
              <a:rPr lang="en-PL" dirty="0"/>
              <a:t>Drupal Developer at BOX.com</a:t>
            </a:r>
          </a:p>
          <a:p>
            <a:r>
              <a:rPr lang="en-PL" dirty="0"/>
              <a:t>Remotly with team from Redwood City</a:t>
            </a:r>
          </a:p>
          <a:p>
            <a:r>
              <a:rPr lang="en-GB" dirty="0">
                <a:solidFill>
                  <a:srgbClr val="031016"/>
                </a:solidFill>
                <a:latin typeface="Inter"/>
              </a:rPr>
              <a:t>D</a:t>
            </a:r>
            <a:r>
              <a:rPr lang="en-GB" b="0" i="0" dirty="0">
                <a:solidFill>
                  <a:srgbClr val="031016"/>
                </a:solidFill>
                <a:effectLst/>
                <a:latin typeface="Inter"/>
              </a:rPr>
              <a:t>eveloper for around 12+ years now</a:t>
            </a:r>
          </a:p>
          <a:p>
            <a:r>
              <a:rPr lang="en-GB" b="0" i="0" dirty="0">
                <a:solidFill>
                  <a:srgbClr val="031016"/>
                </a:solidFill>
                <a:effectLst/>
                <a:latin typeface="Inter"/>
              </a:rPr>
              <a:t>With Drupal starting from late version 7</a:t>
            </a:r>
          </a:p>
          <a:p>
            <a:r>
              <a:rPr lang="en-GB" b="0" i="0" dirty="0">
                <a:solidFill>
                  <a:srgbClr val="031016"/>
                </a:solidFill>
                <a:effectLst/>
                <a:latin typeface="Inter"/>
              </a:rPr>
              <a:t>Used to be Symfony 2.x developer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https://www.drupal.org/u/piotr-pakulski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https://www.linkedin.com/in/pakulski-piotr/</a:t>
            </a:r>
            <a:endParaRPr lang="en-GB" dirty="0"/>
          </a:p>
          <a:p>
            <a:pPr marL="0" indent="0">
              <a:buNone/>
            </a:pPr>
            <a:endParaRPr lang="en-PL" dirty="0"/>
          </a:p>
        </p:txBody>
      </p:sp>
      <p:pic>
        <p:nvPicPr>
          <p:cNvPr id="4098" name="Picture 2" descr="Box Logo, symbol, meaning, history, PNG, brand">
            <a:extLst>
              <a:ext uri="{FF2B5EF4-FFF2-40B4-BE49-F238E27FC236}">
                <a16:creationId xmlns:a16="http://schemas.microsoft.com/office/drawing/2014/main" id="{F8F28574-8815-3289-0E98-6BCE8A75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64" y="1678790"/>
            <a:ext cx="1160292" cy="6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B53386-52A6-C0A1-E3DE-C50EF42B1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651" y="1678791"/>
            <a:ext cx="1020606" cy="692758"/>
          </a:xfrm>
          <a:prstGeom prst="rect">
            <a:avLst/>
          </a:prstGeom>
        </p:spPr>
      </p:pic>
      <p:pic>
        <p:nvPicPr>
          <p:cNvPr id="15" name="Picture 14" descr="A picture containing person, person, indoor, glasses&#10;&#10;Description automatically generated">
            <a:extLst>
              <a:ext uri="{FF2B5EF4-FFF2-40B4-BE49-F238E27FC236}">
                <a16:creationId xmlns:a16="http://schemas.microsoft.com/office/drawing/2014/main" id="{048BD867-ADFF-DE7B-CE28-CBDEF5033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855" y="1570595"/>
            <a:ext cx="4063143" cy="389912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7D107-DD14-EC10-F7CC-DBF49BAEB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6346" y="5498033"/>
            <a:ext cx="1822780" cy="1249651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0D554328-7BA7-5443-C5B6-6E1638CD6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277148" y="21716"/>
            <a:ext cx="2851707" cy="1548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DBBB-CF0E-7D3F-C5BA-22AE62CE28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808089" y="310043"/>
            <a:ext cx="2846915" cy="849603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C7C81E-46C6-6714-2D56-0505ACBC70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089" y="5312534"/>
            <a:ext cx="5872785" cy="15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1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on </a:t>
            </a:r>
            <a:r>
              <a:rPr lang="en-US" sz="4000" dirty="0" err="1">
                <a:solidFill>
                  <a:srgbClr val="FFFFFF"/>
                </a:solidFill>
              </a:rPr>
              <a:t>Drupal.org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AEB87C3-7A56-06F4-1A82-F66A6586D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57" y="1584815"/>
            <a:ext cx="11150218" cy="52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6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Daniel Sipos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6143198-485E-FF5D-EE9A-F3D711B23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054" y="1603000"/>
            <a:ext cx="9750669" cy="4973017"/>
          </a:xfrm>
          <a:prstGeom prst="rect">
            <a:avLst/>
          </a:prstGeom>
        </p:spPr>
      </p:pic>
      <p:pic>
        <p:nvPicPr>
          <p:cNvPr id="7" name="Picture 6" descr="Website&#10;&#10;Description automatically generated">
            <a:extLst>
              <a:ext uri="{FF2B5EF4-FFF2-40B4-BE49-F238E27FC236}">
                <a16:creationId xmlns:a16="http://schemas.microsoft.com/office/drawing/2014/main" id="{AC82D561-EA3F-D12D-477D-6C2A8E96D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1" y="1584815"/>
            <a:ext cx="5230938" cy="499554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188F1B-A498-E687-350A-809C4C365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961" y="4068505"/>
            <a:ext cx="2017774" cy="25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is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869218" cy="603539"/>
          </a:xfrm>
        </p:spPr>
        <p:txBody>
          <a:bodyPr/>
          <a:lstStyle/>
          <a:p>
            <a:r>
              <a:rPr lang="en-PL" dirty="0"/>
              <a:t>First: it wraps values of any kind of complexity</a:t>
            </a:r>
          </a:p>
        </p:txBody>
      </p:sp>
      <p:pic>
        <p:nvPicPr>
          <p:cNvPr id="10" name="Picture 9" descr="A close-up of a sign&#10;&#10;Description automatically generated with medium confidence">
            <a:extLst>
              <a:ext uri="{FF2B5EF4-FFF2-40B4-BE49-F238E27FC236}">
                <a16:creationId xmlns:a16="http://schemas.microsoft.com/office/drawing/2014/main" id="{4AFA67FD-15D8-7238-0756-9DBF2A6AB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86" y="3429000"/>
            <a:ext cx="6272867" cy="1457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582433-5105-19BE-157C-10CD88539375}"/>
              </a:ext>
            </a:extLst>
          </p:cNvPr>
          <p:cNvSpPr txBox="1"/>
          <p:nvPr/>
        </p:nvSpPr>
        <p:spPr>
          <a:xfrm>
            <a:off x="834454" y="2383144"/>
            <a:ext cx="6991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L" sz="2800" dirty="0"/>
              <a:t>Second: it gives meaning to the data it wraps</a:t>
            </a:r>
          </a:p>
        </p:txBody>
      </p:sp>
    </p:spTree>
    <p:extLst>
      <p:ext uri="{BB962C8B-B14F-4D97-AF65-F5344CB8AC3E}">
        <p14:creationId xmlns:p14="http://schemas.microsoft.com/office/powerpoint/2010/main" val="14282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69C57BB-2519-0012-9181-C945289DD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785" y="1584814"/>
            <a:ext cx="2777745" cy="527430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4C763B4-B162-D16B-8C8E-A9C7B3EFB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143" y="1905347"/>
            <a:ext cx="2210756" cy="4197724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777026D-B808-E99B-0972-36D4FF4FE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521" y="2436391"/>
            <a:ext cx="2210756" cy="41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two main pillars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Content Placeholder 8" descr="Person between bridges">
            <a:extLst>
              <a:ext uri="{FF2B5EF4-FFF2-40B4-BE49-F238E27FC236}">
                <a16:creationId xmlns:a16="http://schemas.microsoft.com/office/drawing/2014/main" id="{C9B0862E-657D-80AE-3F2A-C145D297E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1828" y="1545771"/>
            <a:ext cx="7968343" cy="531222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E5AA4C-A638-B8BE-CB86-C6A61C0F985F}"/>
              </a:ext>
            </a:extLst>
          </p:cNvPr>
          <p:cNvSpPr txBox="1"/>
          <p:nvPr/>
        </p:nvSpPr>
        <p:spPr>
          <a:xfrm>
            <a:off x="2338251" y="3179409"/>
            <a:ext cx="2455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L" sz="4400" dirty="0">
                <a:highlight>
                  <a:srgbClr val="00FFFF"/>
                </a:highlight>
              </a:rPr>
              <a:t>Data Type plugins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36816-E4A2-55A4-87E5-9C142ED0E592}"/>
              </a:ext>
            </a:extLst>
          </p:cNvPr>
          <p:cNvSpPr txBox="1"/>
          <p:nvPr/>
        </p:nvSpPr>
        <p:spPr>
          <a:xfrm>
            <a:off x="7541624" y="3184544"/>
            <a:ext cx="2830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4400" dirty="0">
                <a:highlight>
                  <a:srgbClr val="00FFFF"/>
                </a:highlight>
              </a:rPr>
              <a:t>Data definitions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BB7AC5-D7EE-741D-3C6D-16FB0DB3E079}"/>
              </a:ext>
            </a:extLst>
          </p:cNvPr>
          <p:cNvSpPr txBox="1"/>
          <p:nvPr/>
        </p:nvSpPr>
        <p:spPr>
          <a:xfrm>
            <a:off x="3853542" y="5888256"/>
            <a:ext cx="4963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4400" dirty="0">
                <a:highlight>
                  <a:srgbClr val="00FFFF"/>
                </a:highlight>
              </a:rPr>
              <a:t>TypedDataManager</a:t>
            </a:r>
          </a:p>
        </p:txBody>
      </p:sp>
      <p:pic>
        <p:nvPicPr>
          <p:cNvPr id="5" name="Picture 4" descr="Flour, eggs, milk, and butter on table">
            <a:extLst>
              <a:ext uri="{FF2B5EF4-FFF2-40B4-BE49-F238E27FC236}">
                <a16:creationId xmlns:a16="http://schemas.microsoft.com/office/drawing/2014/main" id="{7221F211-EC89-0876-D737-60BD31677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70" y="1584815"/>
            <a:ext cx="1324939" cy="1766942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9BF8E5AF-D00D-7329-E2D1-2312A0EE7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608" y="1611241"/>
            <a:ext cx="1799640" cy="1736994"/>
          </a:xfrm>
          <a:prstGeom prst="rect">
            <a:avLst/>
          </a:prstGeom>
        </p:spPr>
      </p:pic>
      <p:pic>
        <p:nvPicPr>
          <p:cNvPr id="17" name="Picture 16" descr="Frosted lemon Bund cake">
            <a:extLst>
              <a:ext uri="{FF2B5EF4-FFF2-40B4-BE49-F238E27FC236}">
                <a16:creationId xmlns:a16="http://schemas.microsoft.com/office/drawing/2014/main" id="{80083C2D-F84B-971A-D5DC-75D693AF9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254" y="2163584"/>
            <a:ext cx="2605491" cy="1736994"/>
          </a:xfrm>
          <a:prstGeom prst="rect">
            <a:avLst/>
          </a:prstGeom>
        </p:spPr>
      </p:pic>
      <p:pic>
        <p:nvPicPr>
          <p:cNvPr id="18" name="Picture 17" descr="Frosted lemon Bund cake">
            <a:extLst>
              <a:ext uri="{FF2B5EF4-FFF2-40B4-BE49-F238E27FC236}">
                <a16:creationId xmlns:a16="http://schemas.microsoft.com/office/drawing/2014/main" id="{A295472D-53E6-FA41-8CD1-B656B751E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715" y="2326302"/>
            <a:ext cx="2605491" cy="1736994"/>
          </a:xfrm>
          <a:prstGeom prst="rect">
            <a:avLst/>
          </a:prstGeom>
        </p:spPr>
      </p:pic>
      <p:pic>
        <p:nvPicPr>
          <p:cNvPr id="19" name="Picture 18" descr="Frosted lemon Bund cake">
            <a:extLst>
              <a:ext uri="{FF2B5EF4-FFF2-40B4-BE49-F238E27FC236}">
                <a16:creationId xmlns:a16="http://schemas.microsoft.com/office/drawing/2014/main" id="{81BA3732-B57C-F363-DA0F-723300C04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072" y="2573812"/>
            <a:ext cx="2605491" cy="17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31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Code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70D92A-2E12-1F51-3F93-C05B2BB00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" y="1732841"/>
            <a:ext cx="12167865" cy="6138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98D8ED-F627-C660-84E7-274D6B763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6" y="2327045"/>
            <a:ext cx="12167864" cy="9609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D3DA83-1071-D365-8CFC-1C27B94C8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5" y="3288021"/>
            <a:ext cx="12167864" cy="1075392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E132E99B-3DD6-027C-D198-20153F7C0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4" y="4363413"/>
            <a:ext cx="8683528" cy="11923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3F59B7-8E16-B28A-DA07-6719ED0C2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2" y="5555776"/>
            <a:ext cx="8740193" cy="107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Code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62D9580-3BB4-B4AE-C561-14C0D77FF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4814"/>
            <a:ext cx="12187657" cy="45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02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Code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62D9580-3BB4-B4AE-C561-14C0D77FF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4814"/>
            <a:ext cx="12187657" cy="458059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B26A960-0CB7-78DE-BDBA-3B5BD912F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" y="1584323"/>
            <a:ext cx="11991499" cy="51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29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Code example as diagram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2B1C7D3-E894-18A7-2FC8-A6CC71139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615" y="1602886"/>
            <a:ext cx="5831737" cy="52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8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Entity API on top of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API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Diagram, engineering drawing, calendar&#10;&#10;Description automatically generated">
            <a:extLst>
              <a:ext uri="{FF2B5EF4-FFF2-40B4-BE49-F238E27FC236}">
                <a16:creationId xmlns:a16="http://schemas.microsoft.com/office/drawing/2014/main" id="{7347A265-0803-5400-7D6C-DCDAEF99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208" y="1628776"/>
            <a:ext cx="4761135" cy="5229224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6F3085-E91E-9763-B6E8-C449509B3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675" y="1905347"/>
            <a:ext cx="41402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PL" sz="4000" dirty="0">
                <a:solidFill>
                  <a:srgbClr val="FFFFFF"/>
                </a:solidFill>
              </a:rPr>
              <a:t>Thank you DCP !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8F553A-B52F-410A-F3C5-A9A7FFADA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86659"/>
            <a:ext cx="7772400" cy="29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3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5" y="329392"/>
            <a:ext cx="4337910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Content entities 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682A6EE-D1A7-B9E7-124F-A368CC58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46" y="1613980"/>
            <a:ext cx="7772400" cy="503555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2" descr="A picture containing food, plate, cream&#10;&#10;Description automatically generated">
            <a:extLst>
              <a:ext uri="{FF2B5EF4-FFF2-40B4-BE49-F238E27FC236}">
                <a16:creationId xmlns:a16="http://schemas.microsoft.com/office/drawing/2014/main" id="{221A98FC-1A18-DF7B-0EE5-EFD08A3F0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385" y="2569711"/>
            <a:ext cx="1191404" cy="1183958"/>
          </a:xfrm>
          <a:prstGeom prst="rect">
            <a:avLst/>
          </a:prstGeom>
        </p:spPr>
      </p:pic>
      <p:pic>
        <p:nvPicPr>
          <p:cNvPr id="6" name="Picture 5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EC4F8ECB-7C31-03AD-D300-1ADA04668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33967" y="2249256"/>
            <a:ext cx="1593190" cy="1593190"/>
          </a:xfrm>
          <a:prstGeom prst="rect">
            <a:avLst/>
          </a:prstGeom>
        </p:spPr>
      </p:pic>
      <p:pic>
        <p:nvPicPr>
          <p:cNvPr id="14" name="Picture 13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2609420C-1E21-DB27-EBE2-625AE5008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14160" y="-13714"/>
            <a:ext cx="2367880" cy="1775910"/>
          </a:xfrm>
          <a:prstGeom prst="rect">
            <a:avLst/>
          </a:prstGeom>
        </p:spPr>
      </p:pic>
      <p:pic>
        <p:nvPicPr>
          <p:cNvPr id="9" name="Picture 8" descr="A picture containing linedrawing, clipart&#10;&#10;Description automatically generated">
            <a:extLst>
              <a:ext uri="{FF2B5EF4-FFF2-40B4-BE49-F238E27FC236}">
                <a16:creationId xmlns:a16="http://schemas.microsoft.com/office/drawing/2014/main" id="{8C814E7F-1CCE-ECEF-962A-B9E7C6F5D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0793" y="3901142"/>
            <a:ext cx="2476500" cy="2946400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5B316746-A0EE-7339-F780-3B32861B4992}"/>
              </a:ext>
            </a:extLst>
          </p:cNvPr>
          <p:cNvSpPr/>
          <p:nvPr/>
        </p:nvSpPr>
        <p:spPr>
          <a:xfrm>
            <a:off x="4323425" y="2840854"/>
            <a:ext cx="2494625" cy="20499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4796D8F-FAB2-3382-9511-067B74FD98C1}"/>
              </a:ext>
            </a:extLst>
          </p:cNvPr>
          <p:cNvSpPr/>
          <p:nvPr/>
        </p:nvSpPr>
        <p:spPr>
          <a:xfrm>
            <a:off x="6096000" y="1698952"/>
            <a:ext cx="1068280" cy="27189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5" y="329392"/>
            <a:ext cx="4337910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Base field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87D092-8B49-367D-FB28-1ED6C734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133" y="-491"/>
            <a:ext cx="4976089" cy="6858491"/>
          </a:xfrm>
          <a:prstGeom prst="rect">
            <a:avLst/>
          </a:prstGeom>
        </p:spPr>
      </p:pic>
      <p:pic>
        <p:nvPicPr>
          <p:cNvPr id="6" name="Picture 5" descr="A carton of eggs&#10;&#10;Description automatically generated with medium confidence">
            <a:extLst>
              <a:ext uri="{FF2B5EF4-FFF2-40B4-BE49-F238E27FC236}">
                <a16:creationId xmlns:a16="http://schemas.microsoft.com/office/drawing/2014/main" id="{70700756-A46C-F333-4071-C28E914A9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938" y="3908578"/>
            <a:ext cx="717848" cy="802856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36AB286A-E585-054F-7D8D-D33B9286A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857" y="1980021"/>
            <a:ext cx="762000" cy="762000"/>
          </a:xfrm>
          <a:prstGeom prst="rect">
            <a:avLst/>
          </a:prstGeom>
        </p:spPr>
      </p:pic>
      <p:pic>
        <p:nvPicPr>
          <p:cNvPr id="10" name="Picture 9" descr="A picture containing food, plate, cream&#10;&#10;Description automatically generated">
            <a:extLst>
              <a:ext uri="{FF2B5EF4-FFF2-40B4-BE49-F238E27FC236}">
                <a16:creationId xmlns:a16="http://schemas.microsoft.com/office/drawing/2014/main" id="{7F4C1A4A-3194-B444-D474-DBF011D95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857" y="85398"/>
            <a:ext cx="1191404" cy="1183958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0F46FF4F-A2AB-8DE4-05A4-542CC6413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857" y="2928569"/>
            <a:ext cx="762000" cy="762000"/>
          </a:xfrm>
          <a:prstGeom prst="rect">
            <a:avLst/>
          </a:prstGeom>
        </p:spPr>
      </p:pic>
      <p:pic>
        <p:nvPicPr>
          <p:cNvPr id="9" name="Picture 8" descr="A picture containing linedrawing, clipart&#10;&#10;Description automatically generated">
            <a:extLst>
              <a:ext uri="{FF2B5EF4-FFF2-40B4-BE49-F238E27FC236}">
                <a16:creationId xmlns:a16="http://schemas.microsoft.com/office/drawing/2014/main" id="{8452BE65-7178-2EB1-EAE2-100839AF0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501" y="3908578"/>
            <a:ext cx="2476500" cy="29464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CDE2BA8F-2561-0B7D-30B3-ECDBE76192D1}"/>
              </a:ext>
            </a:extLst>
          </p:cNvPr>
          <p:cNvSpPr/>
          <p:nvPr/>
        </p:nvSpPr>
        <p:spPr>
          <a:xfrm>
            <a:off x="4589755" y="745724"/>
            <a:ext cx="1118587" cy="26633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517C7A24-18AE-3942-6692-0C80CC8AACB0}"/>
              </a:ext>
            </a:extLst>
          </p:cNvPr>
          <p:cNvSpPr/>
          <p:nvPr/>
        </p:nvSpPr>
        <p:spPr>
          <a:xfrm>
            <a:off x="5317724" y="1526959"/>
            <a:ext cx="2175029" cy="26633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6F67EFD0-D938-3A75-B48E-7D603A573120}"/>
              </a:ext>
            </a:extLst>
          </p:cNvPr>
          <p:cNvSpPr/>
          <p:nvPr/>
        </p:nvSpPr>
        <p:spPr>
          <a:xfrm>
            <a:off x="5172365" y="5557421"/>
            <a:ext cx="2453553" cy="31959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229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Core Data Type plugins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A04451B7-77E5-D39A-572F-E5D392003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686" y="1372755"/>
            <a:ext cx="3238356" cy="52731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ADF14C2-B49B-AD3A-134E-F209341E7F3F}"/>
                  </a:ext>
                </a:extLst>
              </p14:cNvPr>
              <p14:cNvContentPartPr/>
              <p14:nvPr/>
            </p14:nvContentPartPr>
            <p14:xfrm>
              <a:off x="4837161" y="2902770"/>
              <a:ext cx="870120" cy="26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ADF14C2-B49B-AD3A-134E-F209341E7F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8165" y="2893770"/>
                <a:ext cx="887753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465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229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Core Data Type plugins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ED0B9B5-D7D0-44D4-ED26-7DE46F415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56" y="1135233"/>
            <a:ext cx="7707350" cy="5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12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229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Core Data Type plugins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2CF02E2-950C-3F20-522A-4312D469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6513"/>
            <a:ext cx="12250380" cy="48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8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229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Core Data Type plugins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622F63C-C06A-7DAA-E01C-FF00CDF59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63" y="1536513"/>
            <a:ext cx="7508603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1D0FAB-8FC9-7547-E9AA-61E5EC63034D}"/>
              </a:ext>
            </a:extLst>
          </p:cNvPr>
          <p:cNvCxnSpPr>
            <a:cxnSpLocks/>
          </p:cNvCxnSpPr>
          <p:nvPr/>
        </p:nvCxnSpPr>
        <p:spPr>
          <a:xfrm>
            <a:off x="2630311" y="3522133"/>
            <a:ext cx="674603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58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1888A7-7064-933D-37E4-9260B5869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946" y="1613029"/>
            <a:ext cx="8927037" cy="445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0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71D29-AB5B-7499-C0B0-8ED699B15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561" y="1613029"/>
            <a:ext cx="7571807" cy="52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30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7F4E8A6-BEC5-A68B-ABC3-594EE1BEE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92" y="246780"/>
            <a:ext cx="7772400" cy="63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0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A901C3-BB17-E47F-E906-D26F13895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3" y="133043"/>
            <a:ext cx="6087042" cy="659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0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PL" sz="4000">
                <a:solidFill>
                  <a:srgbClr val="FFFFFF"/>
                </a:solidFill>
              </a:rPr>
              <a:t>The agenda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BC625C9-F0A3-C3F5-90D8-BB2E318BC4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62049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387837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Usecase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E24EF-1B97-8741-A57E-621DD2245598}"/>
              </a:ext>
            </a:extLst>
          </p:cNvPr>
          <p:cNvSpPr txBox="1"/>
          <p:nvPr/>
        </p:nvSpPr>
        <p:spPr>
          <a:xfrm>
            <a:off x="694592" y="1767254"/>
            <a:ext cx="488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fivejars.com</a:t>
            </a:r>
            <a:r>
              <a:rPr lang="en-GB" dirty="0"/>
              <a:t>/blog/typed-data-api-drupal-8</a:t>
            </a:r>
            <a:endParaRPr lang="en-PL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A2F1DD-EDA6-F6E9-4FC3-DC15DD2C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92" y="2187844"/>
            <a:ext cx="10662954" cy="37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2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Usecase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1C7A3F-CF8E-F618-7F91-B235AE6AA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178050"/>
            <a:ext cx="7772400" cy="34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70BE75-181E-204D-DC8C-5271C46AF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20" y="-491"/>
            <a:ext cx="7101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80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Usecase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CBDC73B-B3E9-B074-0CDB-537C376F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4" y="1576183"/>
            <a:ext cx="10428267" cy="52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81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E58E43-1B4A-E75E-8773-E8A494AE0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5" y="-1"/>
            <a:ext cx="698402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6070E04-1C7F-D370-29BE-8D8066A340CD}"/>
                  </a:ext>
                </a:extLst>
              </p14:cNvPr>
              <p14:cNvContentPartPr/>
              <p14:nvPr/>
            </p14:nvContentPartPr>
            <p14:xfrm>
              <a:off x="6318400" y="4963004"/>
              <a:ext cx="120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6070E04-1C7F-D370-29BE-8D8066A340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4760" y="4855364"/>
                <a:ext cx="13100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4415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1D990A-2BE4-4ACC-20DC-9FECDD933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3" y="0"/>
            <a:ext cx="749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7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Usecase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3213CA-BE24-ADF3-C860-13D2E09D6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360" y="1613029"/>
            <a:ext cx="9326117" cy="42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2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Usecase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6C4ACE7-F55D-B588-DE9B-7E3F90E89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669" y="1613029"/>
            <a:ext cx="9326331" cy="41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35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FE3B77-76CF-5E4B-A982-2BC1578B1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3" y="-491"/>
            <a:ext cx="7153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60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TypedData</a:t>
            </a:r>
            <a:r>
              <a:rPr lang="en-US" sz="4000" dirty="0">
                <a:solidFill>
                  <a:srgbClr val="FFFFFF"/>
                </a:solidFill>
              </a:rPr>
              <a:t> by </a:t>
            </a:r>
            <a:r>
              <a:rPr lang="en-US" sz="4000" dirty="0" err="1">
                <a:solidFill>
                  <a:srgbClr val="FFFFFF"/>
                </a:solidFill>
              </a:rPr>
              <a:t>Fivejars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F917DD-F3A1-837D-23CB-2D471C49B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92" y="211786"/>
            <a:ext cx="7772400" cy="64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PL" sz="4000" dirty="0">
                <a:solidFill>
                  <a:srgbClr val="FFFFFF"/>
                </a:solidFill>
              </a:rPr>
              <a:t>How good you know PHP 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08977" cy="597979"/>
          </a:xfrm>
        </p:spPr>
        <p:txBody>
          <a:bodyPr/>
          <a:lstStyle/>
          <a:p>
            <a:pPr marL="0" indent="0">
              <a:buNone/>
            </a:pPr>
            <a:r>
              <a:rPr lang="en-PL" dirty="0"/>
              <a:t>Anyone knows how many variable build-in types PHP has?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2DF2C-9728-3DA2-4E04-65A2F7F2E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445" r="8344"/>
          <a:stretch/>
        </p:blipFill>
        <p:spPr>
          <a:xfrm>
            <a:off x="-1" y="1536513"/>
            <a:ext cx="12387036" cy="468729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AC86F6E-98D8-9A0F-30C0-DDBEFE3D3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351" y="1125934"/>
            <a:ext cx="6123692" cy="5462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7BEBE-4061-65C1-6C4E-58611D068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90" y="2533669"/>
            <a:ext cx="11825219" cy="26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Thank you!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Content Placeholder 8" descr="Person between bridges">
            <a:extLst>
              <a:ext uri="{FF2B5EF4-FFF2-40B4-BE49-F238E27FC236}">
                <a16:creationId xmlns:a16="http://schemas.microsoft.com/office/drawing/2014/main" id="{20D13CB0-D267-7B86-B917-095C6E177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1828" y="1545771"/>
            <a:ext cx="7968343" cy="53122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C4C75-A37D-D238-5E71-8011DBB360F5}"/>
              </a:ext>
            </a:extLst>
          </p:cNvPr>
          <p:cNvSpPr txBox="1"/>
          <p:nvPr/>
        </p:nvSpPr>
        <p:spPr>
          <a:xfrm>
            <a:off x="4254308" y="3201068"/>
            <a:ext cx="3683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L" sz="6000" dirty="0">
                <a:highlight>
                  <a:srgbClr val="C0C0C0"/>
                </a:highligh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0288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PL" sz="4000" dirty="0">
                <a:solidFill>
                  <a:srgbClr val="FFFFFF"/>
                </a:solidFill>
              </a:rPr>
              <a:t>How good you know PHP 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84" y="1575463"/>
            <a:ext cx="9308977" cy="59797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PHP is a dynamically typed language</a:t>
            </a:r>
            <a:endParaRPr lang="en-PL" dirty="0"/>
          </a:p>
        </p:txBody>
      </p:sp>
      <p:pic>
        <p:nvPicPr>
          <p:cNvPr id="13" name="Picture 1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9CA6915-22BF-A79F-CD6D-9C52D7EBF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10" y="2039883"/>
            <a:ext cx="9593863" cy="4695516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7157F7D3-7C98-4157-6345-3CB39B9D0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68" y="2031023"/>
            <a:ext cx="10130019" cy="47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PL" sz="4000" dirty="0">
                <a:solidFill>
                  <a:srgbClr val="FFFFFF"/>
                </a:solidFill>
              </a:rPr>
              <a:t>How good you know PHP 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84" y="1575463"/>
            <a:ext cx="9308977" cy="59797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PHP is a dynamically typed language</a:t>
            </a:r>
            <a:endParaRPr lang="en-PL" dirty="0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5DD1A52-E4A5-5624-1B43-6D65F3F9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39" y="1967907"/>
            <a:ext cx="7772400" cy="4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9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54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W</a:t>
            </a:r>
            <a:r>
              <a:rPr lang="en-PL" sz="4000" dirty="0">
                <a:solidFill>
                  <a:srgbClr val="FFFFFF"/>
                </a:solidFill>
              </a:rPr>
              <a:t>hy we need TypedData?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08977" cy="4833793"/>
          </a:xfrm>
        </p:spPr>
        <p:txBody>
          <a:bodyPr/>
          <a:lstStyle/>
          <a:p>
            <a:r>
              <a:rPr lang="en-GB" dirty="0"/>
              <a:t>W</a:t>
            </a:r>
            <a:r>
              <a:rPr lang="en-PL" dirty="0"/>
              <a:t>e can not realy of the type of certain data</a:t>
            </a:r>
          </a:p>
          <a:p>
            <a:r>
              <a:rPr lang="en-PL" dirty="0"/>
              <a:t>1 === “1” is not TRUE</a:t>
            </a:r>
          </a:p>
          <a:p>
            <a:r>
              <a:rPr lang="en-PL" dirty="0"/>
              <a:t> so we either use == which is not good</a:t>
            </a:r>
          </a:p>
          <a:p>
            <a:r>
              <a:rPr lang="en-GB" dirty="0"/>
              <a:t>L</a:t>
            </a:r>
            <a:r>
              <a:rPr lang="en-PL" dirty="0"/>
              <a:t>et’s examine </a:t>
            </a:r>
            <a:r>
              <a:rPr lang="en-PL" b="1" dirty="0"/>
              <a:t>1495875076</a:t>
            </a:r>
            <a:r>
              <a:rPr lang="en-PL" dirty="0"/>
              <a:t> and </a:t>
            </a:r>
            <a:r>
              <a:rPr lang="en-PL" b="1" dirty="0"/>
              <a:t>24958770776</a:t>
            </a:r>
          </a:p>
          <a:p>
            <a:r>
              <a:rPr lang="en-GB" dirty="0"/>
              <a:t>However, in some cases, it is useful to be able to define an abstract type </a:t>
            </a:r>
          </a:p>
          <a:p>
            <a:endParaRPr lang="en-PL" b="1" dirty="0"/>
          </a:p>
        </p:txBody>
      </p:sp>
    </p:spTree>
    <p:extLst>
      <p:ext uri="{BB962C8B-B14F-4D97-AF65-F5344CB8AC3E}">
        <p14:creationId xmlns:p14="http://schemas.microsoft.com/office/powerpoint/2010/main" val="364963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398CD-34F3-8C62-3A0E-AA1FDF2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47" y="32939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History</a:t>
            </a:r>
            <a:r>
              <a:rPr lang="pl-PL" sz="4000" dirty="0">
                <a:solidFill>
                  <a:srgbClr val="FFFFFF"/>
                </a:solidFill>
              </a:rPr>
              <a:t> - the problem with </a:t>
            </a:r>
            <a:r>
              <a:rPr lang="pl-PL" sz="4000" dirty="0" err="1">
                <a:solidFill>
                  <a:srgbClr val="FFFFFF"/>
                </a:solidFill>
              </a:rPr>
              <a:t>Drupal</a:t>
            </a:r>
            <a:r>
              <a:rPr lang="pl-PL" sz="4000" dirty="0">
                <a:solidFill>
                  <a:srgbClr val="FFFFFF"/>
                </a:solidFill>
              </a:rPr>
              <a:t> 7</a:t>
            </a:r>
            <a:endParaRPr lang="en-PL" sz="4000" dirty="0">
              <a:solidFill>
                <a:srgbClr val="FFFFFF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7AFFCB-2BD3-28E8-CA74-BE4EEAFD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6346" y="405908"/>
            <a:ext cx="1981200" cy="591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94CB-BA78-F4BB-9B90-250DD619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08977" cy="4833793"/>
          </a:xfrm>
        </p:spPr>
        <p:txBody>
          <a:bodyPr/>
          <a:lstStyle/>
          <a:p>
            <a:r>
              <a:rPr lang="en-GB" dirty="0"/>
              <a:t>N</a:t>
            </a:r>
            <a:r>
              <a:rPr lang="en-PL" dirty="0"/>
              <a:t>o consistent way defining data type (timestamp? </a:t>
            </a:r>
            <a:r>
              <a:rPr lang="en-GB" dirty="0"/>
              <a:t>S</a:t>
            </a:r>
            <a:r>
              <a:rPr lang="en-PL" dirty="0"/>
              <a:t>tring?)</a:t>
            </a:r>
          </a:p>
          <a:p>
            <a:r>
              <a:rPr lang="en-GB" dirty="0"/>
              <a:t>C</a:t>
            </a:r>
            <a:r>
              <a:rPr lang="en-PL" dirty="0"/>
              <a:t>an not easly say if field is translatable </a:t>
            </a:r>
          </a:p>
          <a:p>
            <a:r>
              <a:rPr lang="en-PL" dirty="0"/>
              <a:t>Access levels hard to define (who can edit/add/delete)</a:t>
            </a:r>
          </a:p>
          <a:p>
            <a:r>
              <a:rPr lang="en-GB" dirty="0"/>
              <a:t>V</a:t>
            </a:r>
            <a:r>
              <a:rPr lang="en-PL" dirty="0"/>
              <a:t>alidaton problems – famous hook_filed_validate</a:t>
            </a:r>
          </a:p>
          <a:p>
            <a:r>
              <a:rPr lang="en-GB" dirty="0"/>
              <a:t>H</a:t>
            </a:r>
            <a:r>
              <a:rPr lang="en-PL" dirty="0"/>
              <a:t>ard to build machine readable API for data access (see D7 REST module)</a:t>
            </a:r>
          </a:p>
        </p:txBody>
      </p:sp>
    </p:spTree>
    <p:extLst>
      <p:ext uri="{BB962C8B-B14F-4D97-AF65-F5344CB8AC3E}">
        <p14:creationId xmlns:p14="http://schemas.microsoft.com/office/powerpoint/2010/main" val="3967646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42168</TotalTime>
  <Words>885</Words>
  <Application>Microsoft Macintosh PowerPoint</Application>
  <PresentationFormat>Widescreen</PresentationFormat>
  <Paragraphs>234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Inter</vt:lpstr>
      <vt:lpstr>Office Theme 2013 - 2022</vt:lpstr>
      <vt:lpstr>Custom Design</vt:lpstr>
      <vt:lpstr>Typed Data in Drupal?</vt:lpstr>
      <vt:lpstr>Piotr Pakulski</vt:lpstr>
      <vt:lpstr>Thank you DCP !</vt:lpstr>
      <vt:lpstr>The agenda</vt:lpstr>
      <vt:lpstr>How good you know PHP ?</vt:lpstr>
      <vt:lpstr>How good you know PHP ?</vt:lpstr>
      <vt:lpstr>How good you know PHP ?</vt:lpstr>
      <vt:lpstr>Why we need TypedData?</vt:lpstr>
      <vt:lpstr>History - the problem with Drupal 7</vt:lpstr>
      <vt:lpstr>More history background</vt:lpstr>
      <vt:lpstr>More history background</vt:lpstr>
      <vt:lpstr>More history background</vt:lpstr>
      <vt:lpstr>More history background</vt:lpstr>
      <vt:lpstr>More history background</vt:lpstr>
      <vt:lpstr>More history background</vt:lpstr>
      <vt:lpstr>More history background</vt:lpstr>
      <vt:lpstr>Wellcome Typed Data API in D8</vt:lpstr>
      <vt:lpstr>TypedData on Drupal.org</vt:lpstr>
      <vt:lpstr>TypedData on Drupal.org</vt:lpstr>
      <vt:lpstr>TypedData on Drupal.org</vt:lpstr>
      <vt:lpstr>TypedData by Daniel Sipos</vt:lpstr>
      <vt:lpstr>What is TypedData ?</vt:lpstr>
      <vt:lpstr>Example</vt:lpstr>
      <vt:lpstr>TypedData two main pillars</vt:lpstr>
      <vt:lpstr>Code example</vt:lpstr>
      <vt:lpstr>Code example</vt:lpstr>
      <vt:lpstr>Code example</vt:lpstr>
      <vt:lpstr>Code example as diagram</vt:lpstr>
      <vt:lpstr>Entity API on top of TypedData API</vt:lpstr>
      <vt:lpstr>Content entities </vt:lpstr>
      <vt:lpstr>Base field</vt:lpstr>
      <vt:lpstr>Core Data Type plugins</vt:lpstr>
      <vt:lpstr>Core Data Type plugins</vt:lpstr>
      <vt:lpstr>Core Data Type plugins</vt:lpstr>
      <vt:lpstr>Core Data Type plugins</vt:lpstr>
      <vt:lpstr>TypedData by example</vt:lpstr>
      <vt:lpstr>TypedData by example</vt:lpstr>
      <vt:lpstr>TypedData by example</vt:lpstr>
      <vt:lpstr>TypedData by example</vt:lpstr>
      <vt:lpstr>Usecase: TypedData by Fivejars</vt:lpstr>
      <vt:lpstr>Usecase: TypedData by Fivejars</vt:lpstr>
      <vt:lpstr>TypedData by Fivejars</vt:lpstr>
      <vt:lpstr>Usecase: TypedData by Fivejars</vt:lpstr>
      <vt:lpstr>TypedData by Fivejars</vt:lpstr>
      <vt:lpstr>TypedData by Fivejars</vt:lpstr>
      <vt:lpstr>Usecase: TypedData by Fivejars</vt:lpstr>
      <vt:lpstr>Usecase: TypedData by Fivejars</vt:lpstr>
      <vt:lpstr>TypedData by Fivejars</vt:lpstr>
      <vt:lpstr>TypedData by Fivejars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Typed Data API</dc:title>
  <dc:creator>Piotr Pakulski</dc:creator>
  <cp:lastModifiedBy>Piotr Pakulski</cp:lastModifiedBy>
  <cp:revision>116</cp:revision>
  <dcterms:created xsi:type="dcterms:W3CDTF">2023-01-18T12:04:03Z</dcterms:created>
  <dcterms:modified xsi:type="dcterms:W3CDTF">2023-09-29T07:53:23Z</dcterms:modified>
</cp:coreProperties>
</file>